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3" d="100"/>
          <a:sy n="103" d="100"/>
        </p:scale>
        <p:origin x="-1240" y="10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CA"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4C14AA-29E0-B44E-96A7-16FAB883DD18}" type="datetimeFigureOut">
              <a:rPr lang="en-US" smtClean="0"/>
              <a:t>13-07-28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713178F-07E9-974B-8BCD-13835406766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94C14AA-29E0-B44E-96A7-16FAB883DD18}" type="datetimeFigureOut">
              <a:rPr lang="en-US" smtClean="0"/>
              <a:t>13-07-28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CA"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94C14AA-29E0-B44E-96A7-16FAB883DD18}" type="datetimeFigureOut">
              <a:rPr lang="en-US" smtClean="0"/>
              <a:t>13-07-28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A94C14AA-29E0-B44E-96A7-16FAB883DD18}" type="datetimeFigureOut">
              <a:rPr lang="en-US" smtClean="0"/>
              <a:t>13-07-28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CA"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94C14AA-29E0-B44E-96A7-16FAB883DD18}" type="datetimeFigureOut">
              <a:rPr lang="en-US" smtClean="0"/>
              <a:t>13-07-28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A94C14AA-29E0-B44E-96A7-16FAB883DD18}" type="datetimeFigureOut">
              <a:rPr lang="en-US" smtClean="0"/>
              <a:t>13-07-28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3178F-07E9-974B-8BCD-13835406766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A94C14AA-29E0-B44E-96A7-16FAB883DD18}" type="datetimeFigureOut">
              <a:rPr lang="en-US" smtClean="0"/>
              <a:t>13-07-28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A94C14AA-29E0-B44E-96A7-16FAB883DD18}" type="datetimeFigureOut">
              <a:rPr lang="en-US" smtClean="0"/>
              <a:t>13-07-28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C14AA-29E0-B44E-96A7-16FAB883DD18}" type="datetimeFigureOut">
              <a:rPr lang="en-US" smtClean="0"/>
              <a:t>13-07-28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4C14AA-29E0-B44E-96A7-16FAB883DD18}" type="datetimeFigureOut">
              <a:rPr lang="en-US" smtClean="0"/>
              <a:t>13-07-28</a:t>
            </a:fld>
            <a:endParaRPr lang="en-US"/>
          </a:p>
        </p:txBody>
      </p:sp>
      <p:sp>
        <p:nvSpPr>
          <p:cNvPr id="7" name="Slide Number Placeholder 6"/>
          <p:cNvSpPr>
            <a:spLocks noGrp="1"/>
          </p:cNvSpPr>
          <p:nvPr>
            <p:ph type="sldNum" sz="quarter" idx="12"/>
          </p:nvPr>
        </p:nvSpPr>
        <p:spPr/>
        <p:txBody>
          <a:bodyPr/>
          <a:lstStyle/>
          <a:p>
            <a:fld id="{8713178F-07E9-974B-8BCD-13835406766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CA"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CA"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94C14AA-29E0-B44E-96A7-16FAB883DD18}" type="datetimeFigureOut">
              <a:rPr lang="en-US" smtClean="0"/>
              <a:t>13-07-28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713178F-07E9-974B-8BCD-1383540676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4C14AA-29E0-B44E-96A7-16FAB883DD18}" type="datetimeFigureOut">
              <a:rPr lang="en-US" smtClean="0"/>
              <a:t>13-07-28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713178F-07E9-974B-8BCD-1383540676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News Source Analysis</a:t>
            </a:r>
            <a:endParaRPr lang="en-US" dirty="0"/>
          </a:p>
        </p:txBody>
      </p:sp>
      <p:sp>
        <p:nvSpPr>
          <p:cNvPr id="3" name="Subtitle 2"/>
          <p:cNvSpPr>
            <a:spLocks noGrp="1"/>
          </p:cNvSpPr>
          <p:nvPr>
            <p:ph type="subTitle" idx="1"/>
          </p:nvPr>
        </p:nvSpPr>
        <p:spPr/>
        <p:txBody>
          <a:bodyPr/>
          <a:lstStyle/>
          <a:p>
            <a:r>
              <a:rPr lang="en-US" dirty="0" smtClean="0"/>
              <a:t>By: Shyam Patel</a:t>
            </a:r>
            <a:endParaRPr lang="en-US" dirty="0"/>
          </a:p>
        </p:txBody>
      </p:sp>
    </p:spTree>
    <p:extLst>
      <p:ext uri="{BB962C8B-B14F-4D97-AF65-F5344CB8AC3E}">
        <p14:creationId xmlns:p14="http://schemas.microsoft.com/office/powerpoint/2010/main" val="4267404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8</a:t>
            </a:r>
            <a:endParaRPr lang="en-US" dirty="0"/>
          </a:p>
        </p:txBody>
      </p:sp>
      <p:sp>
        <p:nvSpPr>
          <p:cNvPr id="3" name="Content Placeholder 2"/>
          <p:cNvSpPr>
            <a:spLocks noGrp="1"/>
          </p:cNvSpPr>
          <p:nvPr>
            <p:ph idx="1"/>
          </p:nvPr>
        </p:nvSpPr>
        <p:spPr/>
        <p:txBody>
          <a:bodyPr>
            <a:normAutofit fontScale="47500" lnSpcReduction="20000"/>
          </a:bodyPr>
          <a:lstStyle/>
          <a:p>
            <a:r>
              <a:rPr lang="en-US" dirty="0"/>
              <a:t>Date: July 22, </a:t>
            </a:r>
            <a:r>
              <a:rPr lang="en-US" dirty="0" smtClean="0"/>
              <a:t>2013</a:t>
            </a:r>
          </a:p>
          <a:p>
            <a:endParaRPr lang="en-US" dirty="0"/>
          </a:p>
          <a:p>
            <a:r>
              <a:rPr lang="en-US" dirty="0"/>
              <a:t>Source: NBC Nightly </a:t>
            </a:r>
            <a:r>
              <a:rPr lang="en-US" dirty="0" smtClean="0"/>
              <a:t>News</a:t>
            </a:r>
          </a:p>
          <a:p>
            <a:endParaRPr lang="en-US" dirty="0"/>
          </a:p>
          <a:p>
            <a:r>
              <a:rPr lang="en-US" dirty="0"/>
              <a:t>Type: </a:t>
            </a:r>
            <a:r>
              <a:rPr lang="en-US" dirty="0" smtClean="0"/>
              <a:t>International</a:t>
            </a:r>
          </a:p>
          <a:p>
            <a:endParaRPr lang="en-US" dirty="0"/>
          </a:p>
          <a:p>
            <a:r>
              <a:rPr lang="en-US" dirty="0"/>
              <a:t>Who: Smokers as well as Cigarette Companies</a:t>
            </a:r>
            <a:r>
              <a:rPr lang="en-US" dirty="0" smtClean="0"/>
              <a:t>.</a:t>
            </a:r>
          </a:p>
          <a:p>
            <a:endParaRPr lang="en-US" dirty="0"/>
          </a:p>
          <a:p>
            <a:r>
              <a:rPr lang="en-US" dirty="0"/>
              <a:t> Where: All over the world but mainly the Western Countries</a:t>
            </a:r>
            <a:r>
              <a:rPr lang="en-US" dirty="0" smtClean="0"/>
              <a:t>.</a:t>
            </a:r>
          </a:p>
          <a:p>
            <a:endParaRPr lang="en-US" dirty="0"/>
          </a:p>
          <a:p>
            <a:r>
              <a:rPr lang="en-US" dirty="0"/>
              <a:t>When: Since the Twenty-First </a:t>
            </a:r>
            <a:r>
              <a:rPr lang="en-US" dirty="0" smtClean="0"/>
              <a:t>century</a:t>
            </a:r>
          </a:p>
          <a:p>
            <a:endParaRPr lang="en-US" dirty="0"/>
          </a:p>
          <a:p>
            <a:r>
              <a:rPr lang="en-US" dirty="0"/>
              <a:t>What: In the year 2000, a Chinese pharmacist Hon Lik came up with an invention called E-Cigarette. Through the years there have been many improvements and different types of E-Cigarettes. They are considered to be safer than smoking because there is a reduced addiction to nicotine when using this. There are many different flavours. It is a device that produces a vapour similar to that of a cigarette. You can recharge this device with a usb charger. Today many smokers are switching from cigarettes to E-Cigarettes. Health Canada as well as many other food and drug administrations does not know the consequences of these devices and whether they actually are better than smoking a real cigarette. Many places allow smokers to puff away at an E-Cigarette while they work. This allows them to work and not use time up to go outside of the office and spend ten minutes smoking. </a:t>
            </a:r>
          </a:p>
          <a:p>
            <a:endParaRPr lang="en-US" dirty="0"/>
          </a:p>
        </p:txBody>
      </p:sp>
    </p:spTree>
    <p:extLst>
      <p:ext uri="{BB962C8B-B14F-4D97-AF65-F5344CB8AC3E}">
        <p14:creationId xmlns:p14="http://schemas.microsoft.com/office/powerpoint/2010/main" val="1042170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8 Continued</a:t>
            </a:r>
            <a:endParaRPr lang="en-US" dirty="0"/>
          </a:p>
        </p:txBody>
      </p:sp>
      <p:sp>
        <p:nvSpPr>
          <p:cNvPr id="3" name="Content Placeholder 2"/>
          <p:cNvSpPr>
            <a:spLocks noGrp="1"/>
          </p:cNvSpPr>
          <p:nvPr>
            <p:ph idx="1"/>
          </p:nvPr>
        </p:nvSpPr>
        <p:spPr/>
        <p:txBody>
          <a:bodyPr>
            <a:normAutofit fontScale="55000" lnSpcReduction="20000"/>
          </a:bodyPr>
          <a:lstStyle/>
          <a:p>
            <a:r>
              <a:rPr lang="en-US" dirty="0"/>
              <a:t>How is this significant to you, Fort McMurray, Alberta, and Canada: This can have a negative and positive impact on Canada. A negative aspect can be that the E-Cigarettes have unknown consequences, so the government cannot say whether they’re safe or unsafe. They can be better than cigarettes, but can also be worse. Another concern can be that when smokers buy cigarettes, over 20% of what they pay are taxes, which go to the government. This way they can discourage smoking as well as obtain tax money, which can provide for Social Programs. If more people switch to E-Cigarettes, then the government will not be able to collect taxes this way. A positive aspect is that the government can start worrying less about second-hand smoking. As well, if there are no consequences to E-Cigarettes (which scientists have found none), then the government will not have to pay for Chemo Therapy or other diseases that cancer causes. Then the money that they don’t spend on that, they can spend on other health problems such as heart problems, etc. They can also be used to help Senior citizens, or a number of things that the government needs money for to provide for the citizens of Canada. Also, this can be a way for chronic smokers to quit and get over their addiction. Many have wanted to quit but couldn’t even after months, even years of trying. The government will no longer have to provide rehabilitation programs for chronic smokers. </a:t>
            </a:r>
          </a:p>
          <a:p>
            <a:endParaRPr lang="en-US" dirty="0"/>
          </a:p>
        </p:txBody>
      </p:sp>
    </p:spTree>
    <p:extLst>
      <p:ext uri="{BB962C8B-B14F-4D97-AF65-F5344CB8AC3E}">
        <p14:creationId xmlns:p14="http://schemas.microsoft.com/office/powerpoint/2010/main" val="217362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9</a:t>
            </a:r>
            <a:endParaRPr lang="en-US" dirty="0"/>
          </a:p>
        </p:txBody>
      </p:sp>
      <p:sp>
        <p:nvSpPr>
          <p:cNvPr id="3" name="Content Placeholder 2"/>
          <p:cNvSpPr>
            <a:spLocks noGrp="1"/>
          </p:cNvSpPr>
          <p:nvPr>
            <p:ph idx="1"/>
          </p:nvPr>
        </p:nvSpPr>
        <p:spPr/>
        <p:txBody>
          <a:bodyPr>
            <a:normAutofit fontScale="62500" lnSpcReduction="20000"/>
          </a:bodyPr>
          <a:lstStyle/>
          <a:p>
            <a:r>
              <a:rPr lang="en-US" dirty="0"/>
              <a:t>Date: July 22, </a:t>
            </a:r>
            <a:r>
              <a:rPr lang="en-US" dirty="0" smtClean="0"/>
              <a:t>2013</a:t>
            </a:r>
          </a:p>
          <a:p>
            <a:endParaRPr lang="en-US" dirty="0"/>
          </a:p>
          <a:p>
            <a:r>
              <a:rPr lang="en-US" dirty="0"/>
              <a:t>Source: Global National </a:t>
            </a:r>
            <a:r>
              <a:rPr lang="en-US" dirty="0" smtClean="0"/>
              <a:t>News</a:t>
            </a:r>
          </a:p>
          <a:p>
            <a:endParaRPr lang="en-US" dirty="0"/>
          </a:p>
          <a:p>
            <a:r>
              <a:rPr lang="en-US" dirty="0"/>
              <a:t>Type: </a:t>
            </a:r>
            <a:r>
              <a:rPr lang="en-US" dirty="0" smtClean="0"/>
              <a:t>International</a:t>
            </a:r>
          </a:p>
          <a:p>
            <a:endParaRPr lang="en-US" dirty="0"/>
          </a:p>
          <a:p>
            <a:r>
              <a:rPr lang="en-US" dirty="0"/>
              <a:t>Who: Mainly the People of Canada. </a:t>
            </a:r>
            <a:endParaRPr lang="en-US" dirty="0" smtClean="0"/>
          </a:p>
          <a:p>
            <a:endParaRPr lang="en-US" dirty="0"/>
          </a:p>
          <a:p>
            <a:r>
              <a:rPr lang="en-US" dirty="0"/>
              <a:t>Where: Ottawa, Ontario, </a:t>
            </a:r>
            <a:r>
              <a:rPr lang="en-US" dirty="0" smtClean="0"/>
              <a:t>Canada</a:t>
            </a:r>
          </a:p>
          <a:p>
            <a:endParaRPr lang="en-US" dirty="0"/>
          </a:p>
          <a:p>
            <a:r>
              <a:rPr lang="en-US" dirty="0"/>
              <a:t>When: July </a:t>
            </a:r>
            <a:r>
              <a:rPr lang="en-US" dirty="0" smtClean="0"/>
              <a:t>2013</a:t>
            </a:r>
          </a:p>
          <a:p>
            <a:endParaRPr lang="en-US" dirty="0"/>
          </a:p>
          <a:p>
            <a:r>
              <a:rPr lang="en-US" dirty="0"/>
              <a:t>What: Stephen Harper has changed his Cabinet. Different members have replaced many of the previous Cabinet Members. </a:t>
            </a:r>
          </a:p>
          <a:p>
            <a:endParaRPr lang="en-US" dirty="0"/>
          </a:p>
        </p:txBody>
      </p:sp>
    </p:spTree>
    <p:extLst>
      <p:ext uri="{BB962C8B-B14F-4D97-AF65-F5344CB8AC3E}">
        <p14:creationId xmlns:p14="http://schemas.microsoft.com/office/powerpoint/2010/main" val="3407931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9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a:t>How is this significant to you, Fort McMurray, Alberta, and Canada: This is significant to Canada because with the previous members of the Cabinet replaced, it could mean that the Conservatives have a different Political Platform that they would like to address, one that could be different than the one they have been voted for to accomplish. This can also affect how the Cabinet Minister’s will carry out their job. Will they be as concerned about the department they work for as their predecessor, or will they care more or less? Also, will they continue to respond to the issues of the citizens as much as they used to? How will they maintain the trade relationships with other nations? For example, will the new Minister of The Environment be more concerned about addressing the issue, or will she be holding it as a position in which she will not really care about the environment, but just representing the fact that Canada has an Environment Minister. If the new Cabinet cannot live up to the standards that the citizens want, the nest election can cause there to be a shift in power. </a:t>
            </a:r>
          </a:p>
          <a:p>
            <a:endParaRPr lang="en-US" dirty="0"/>
          </a:p>
        </p:txBody>
      </p:sp>
    </p:spTree>
    <p:extLst>
      <p:ext uri="{BB962C8B-B14F-4D97-AF65-F5344CB8AC3E}">
        <p14:creationId xmlns:p14="http://schemas.microsoft.com/office/powerpoint/2010/main" val="355926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10</a:t>
            </a:r>
            <a:endParaRPr lang="en-US" dirty="0"/>
          </a:p>
        </p:txBody>
      </p:sp>
      <p:sp>
        <p:nvSpPr>
          <p:cNvPr id="3" name="Content Placeholder 2"/>
          <p:cNvSpPr>
            <a:spLocks noGrp="1"/>
          </p:cNvSpPr>
          <p:nvPr>
            <p:ph idx="1"/>
          </p:nvPr>
        </p:nvSpPr>
        <p:spPr/>
        <p:txBody>
          <a:bodyPr>
            <a:normAutofit fontScale="62500" lnSpcReduction="20000"/>
          </a:bodyPr>
          <a:lstStyle/>
          <a:p>
            <a:r>
              <a:rPr lang="en-US" dirty="0"/>
              <a:t>Date: July </a:t>
            </a:r>
            <a:r>
              <a:rPr lang="en-US" dirty="0" smtClean="0"/>
              <a:t>2013</a:t>
            </a:r>
          </a:p>
          <a:p>
            <a:endParaRPr lang="en-US" dirty="0"/>
          </a:p>
          <a:p>
            <a:r>
              <a:rPr lang="en-US" dirty="0"/>
              <a:t>Source: Global National </a:t>
            </a:r>
            <a:r>
              <a:rPr lang="en-US" dirty="0" smtClean="0"/>
              <a:t>News</a:t>
            </a:r>
          </a:p>
          <a:p>
            <a:endParaRPr lang="en-US" dirty="0"/>
          </a:p>
          <a:p>
            <a:r>
              <a:rPr lang="en-US" dirty="0"/>
              <a:t>Type: </a:t>
            </a:r>
            <a:r>
              <a:rPr lang="en-US" dirty="0" smtClean="0"/>
              <a:t>National</a:t>
            </a:r>
          </a:p>
          <a:p>
            <a:endParaRPr lang="en-US" dirty="0"/>
          </a:p>
          <a:p>
            <a:r>
              <a:rPr lang="en-US" dirty="0"/>
              <a:t>Who: Customers of Lob Laws and Shoppers Drug Mart</a:t>
            </a:r>
            <a:r>
              <a:rPr lang="en-US" dirty="0" smtClean="0"/>
              <a:t>.</a:t>
            </a:r>
          </a:p>
          <a:p>
            <a:endParaRPr lang="en-US" dirty="0"/>
          </a:p>
          <a:p>
            <a:r>
              <a:rPr lang="en-US" dirty="0"/>
              <a:t>Where: All over the county, Shoppers Drug Mart and Lob Laws are beginning to merge</a:t>
            </a:r>
            <a:r>
              <a:rPr lang="en-US" dirty="0" smtClean="0"/>
              <a:t>.</a:t>
            </a:r>
          </a:p>
          <a:p>
            <a:endParaRPr lang="en-US" dirty="0"/>
          </a:p>
          <a:p>
            <a:r>
              <a:rPr lang="en-US" dirty="0"/>
              <a:t>When: Early July </a:t>
            </a:r>
            <a:r>
              <a:rPr lang="en-US" dirty="0" smtClean="0"/>
              <a:t>2013</a:t>
            </a:r>
          </a:p>
          <a:p>
            <a:endParaRPr lang="en-US" dirty="0"/>
          </a:p>
          <a:p>
            <a:r>
              <a:rPr lang="en-US" dirty="0"/>
              <a:t>What: Shopper’s Drug Mart, and Lob Laws are merging together to form a major retailer.</a:t>
            </a:r>
          </a:p>
          <a:p>
            <a:endParaRPr lang="en-US" dirty="0"/>
          </a:p>
        </p:txBody>
      </p:sp>
    </p:spTree>
    <p:extLst>
      <p:ext uri="{BB962C8B-B14F-4D97-AF65-F5344CB8AC3E}">
        <p14:creationId xmlns:p14="http://schemas.microsoft.com/office/powerpoint/2010/main" val="177745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10 Continued</a:t>
            </a:r>
            <a:endParaRPr lang="en-US" dirty="0"/>
          </a:p>
        </p:txBody>
      </p:sp>
      <p:sp>
        <p:nvSpPr>
          <p:cNvPr id="3" name="Content Placeholder 2"/>
          <p:cNvSpPr>
            <a:spLocks noGrp="1"/>
          </p:cNvSpPr>
          <p:nvPr>
            <p:ph idx="1"/>
          </p:nvPr>
        </p:nvSpPr>
        <p:spPr/>
        <p:txBody>
          <a:bodyPr>
            <a:normAutofit fontScale="55000" lnSpcReduction="20000"/>
          </a:bodyPr>
          <a:lstStyle/>
          <a:p>
            <a:r>
              <a:rPr lang="en-US" dirty="0"/>
              <a:t>How is it significant to you, Fort McMurray, Alberta, and Canada: This can have a major impact on Canada because Lob Law prices are higher than the average consumer finds comfortable. This can cause Shopper’s Drug Mart to lose customers because the high prices can make customers decide that they don’t want to shop there. On the other hand, Lob Law gains customers. Some who shop at Shopper’s Drug Mart may feel that the prices are fair. This way, Lob Law keeps its own customers, while pulling in more of Shopper’s Drug Mart’s customers</a:t>
            </a:r>
            <a:r>
              <a:rPr lang="en-US" dirty="0" smtClean="0"/>
              <a:t>. This new corporation is essential to Canada because it helps us battle the Trans National Corporations of the U.S. and keep the Canadian dollar in our economy and not letting it go to U.S. corporations. This way we can directly benefit our economy. The merging of these two retailers can also cause an increase in jobs because more people would be required to work the stores individually, as well as one big retailer. Also, the construction by itself will provide more jobs. As a response, some of the other retailers such as Sobeys are also planning on merging with </a:t>
            </a:r>
            <a:r>
              <a:rPr lang="en-US" smtClean="0"/>
              <a:t>other retailers. </a:t>
            </a:r>
            <a:r>
              <a:rPr lang="en-US" dirty="0" smtClean="0"/>
              <a:t>Overall, this can be viewed as a positive or negative change. </a:t>
            </a:r>
            <a:endParaRPr lang="en-US" dirty="0"/>
          </a:p>
          <a:p>
            <a:endParaRPr lang="en-US" dirty="0"/>
          </a:p>
        </p:txBody>
      </p:sp>
    </p:spTree>
    <p:extLst>
      <p:ext uri="{BB962C8B-B14F-4D97-AF65-F5344CB8AC3E}">
        <p14:creationId xmlns:p14="http://schemas.microsoft.com/office/powerpoint/2010/main" val="92604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4</a:t>
            </a:r>
            <a:endParaRPr lang="en-US" dirty="0"/>
          </a:p>
        </p:txBody>
      </p:sp>
      <p:sp>
        <p:nvSpPr>
          <p:cNvPr id="3" name="Content Placeholder 2"/>
          <p:cNvSpPr>
            <a:spLocks noGrp="1"/>
          </p:cNvSpPr>
          <p:nvPr>
            <p:ph idx="1"/>
          </p:nvPr>
        </p:nvSpPr>
        <p:spPr/>
        <p:txBody>
          <a:bodyPr>
            <a:noAutofit/>
          </a:bodyPr>
          <a:lstStyle/>
          <a:p>
            <a:r>
              <a:rPr lang="en-US" sz="1200" dirty="0"/>
              <a:t>Date: July 22, </a:t>
            </a:r>
            <a:r>
              <a:rPr lang="en-US" sz="1200" dirty="0" smtClean="0"/>
              <a:t>2013</a:t>
            </a:r>
          </a:p>
          <a:p>
            <a:endParaRPr lang="en-US" sz="1200" dirty="0"/>
          </a:p>
          <a:p>
            <a:r>
              <a:rPr lang="en-US" sz="1200" dirty="0"/>
              <a:t>Source: The Colbert Show</a:t>
            </a:r>
            <a:r>
              <a:rPr lang="en-US" sz="1200" dirty="0" smtClean="0"/>
              <a:t>.</a:t>
            </a:r>
          </a:p>
          <a:p>
            <a:endParaRPr lang="en-US" sz="1200" dirty="0"/>
          </a:p>
          <a:p>
            <a:r>
              <a:rPr lang="en-US" sz="1200" dirty="0"/>
              <a:t>Type: </a:t>
            </a:r>
            <a:r>
              <a:rPr lang="en-US" sz="1200" dirty="0" smtClean="0"/>
              <a:t>International</a:t>
            </a:r>
          </a:p>
          <a:p>
            <a:endParaRPr lang="en-US" sz="1200" dirty="0"/>
          </a:p>
          <a:p>
            <a:r>
              <a:rPr lang="en-US" sz="1200" dirty="0"/>
              <a:t>Who: Monsanto, and the U.S. and their trade partners</a:t>
            </a:r>
            <a:r>
              <a:rPr lang="en-US" sz="1200" dirty="0" smtClean="0"/>
              <a:t>.</a:t>
            </a:r>
          </a:p>
          <a:p>
            <a:endParaRPr lang="en-US" sz="1200" dirty="0"/>
          </a:p>
          <a:p>
            <a:r>
              <a:rPr lang="en-US" sz="1200" dirty="0"/>
              <a:t>Where: The entire world</a:t>
            </a:r>
            <a:r>
              <a:rPr lang="en-US" sz="1200" dirty="0" smtClean="0"/>
              <a:t>.</a:t>
            </a:r>
          </a:p>
          <a:p>
            <a:endParaRPr lang="en-US" sz="1200" dirty="0"/>
          </a:p>
          <a:p>
            <a:r>
              <a:rPr lang="en-US" sz="1200" dirty="0"/>
              <a:t>When: July 22, 2013</a:t>
            </a:r>
            <a:r>
              <a:rPr lang="en-US" sz="1200" dirty="0" smtClean="0"/>
              <a:t>.</a:t>
            </a:r>
          </a:p>
          <a:p>
            <a:endParaRPr lang="en-US" sz="1200" dirty="0"/>
          </a:p>
          <a:p>
            <a:r>
              <a:rPr lang="en-US" sz="1200" dirty="0"/>
              <a:t>What: Genetically modified wheat was being created and experimented with by a U.S. company called Monsanto. The project was put to a stop shortly after it started, which would be Ten years ago from today. A couple of days ago, the genetically modified wheat was found growing on a farm in Oregon. The issue occurred because the crop had a strong resistance to herbicides making it very difficult to get rid of</a:t>
            </a:r>
            <a:r>
              <a:rPr lang="en-US" sz="1200" dirty="0" smtClean="0"/>
              <a:t>.</a:t>
            </a:r>
          </a:p>
          <a:p>
            <a:pPr marL="68580" indent="0">
              <a:buNone/>
            </a:pPr>
            <a:endParaRPr lang="en-US" sz="800" dirty="0"/>
          </a:p>
        </p:txBody>
      </p:sp>
    </p:spTree>
    <p:extLst>
      <p:ext uri="{BB962C8B-B14F-4D97-AF65-F5344CB8AC3E}">
        <p14:creationId xmlns:p14="http://schemas.microsoft.com/office/powerpoint/2010/main" val="218323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4 Continued</a:t>
            </a:r>
            <a:endParaRPr lang="en-US" dirty="0"/>
          </a:p>
        </p:txBody>
      </p:sp>
      <p:sp>
        <p:nvSpPr>
          <p:cNvPr id="3" name="Content Placeholder 2"/>
          <p:cNvSpPr>
            <a:spLocks noGrp="1"/>
          </p:cNvSpPr>
          <p:nvPr>
            <p:ph idx="1"/>
          </p:nvPr>
        </p:nvSpPr>
        <p:spPr/>
        <p:txBody>
          <a:bodyPr>
            <a:normAutofit fontScale="47500" lnSpcReduction="20000"/>
          </a:bodyPr>
          <a:lstStyle/>
          <a:p>
            <a:r>
              <a:rPr lang="en-US" sz="2500" dirty="0"/>
              <a:t>How is it significant to you Fort McMurray, Alberta, and Canada: This can negatively impact Canada because the wheat seeds can fly across the border into Canada, or they can get mixed up with a shipment that Canada has ordered from the U.S., and they can start growing here. This can cause their pollen to be dispersed by wind when they have fully grown, and this will spread them across all of Canada. They can interfere with Farmers’ crops causing them to have a hard time getting rid of them. Until they get rid of them, they cannot grow other crops in which case they will not be able to contribute to the economy. They will also require government pensions until they get rid of the crops, which will cause Canada to be at an economic loss. In the wild, they can also be pests because there are no animals that eat that kind of plant so they can grow freely, and they will interfere with the growth of native plants. This will cause the government to be concerned because it can have a huge impact on Canada just like Purple Loosestrife did. The government will be forced to invest money to clean this up, and these plants have a strong resistance to herbicides, which will make the government’s job a lot harder. Also, due to this, Japan has stopped wheat shipments from the U.S. until this problem is solved. This can negatively impact Canada because if the U.S. is going to have to provide accommodations for their Farmer’s, they will not be able to trade as freely with Canada because their money is being diverted elsewhere. This will cause companies in Canada to go at a loss for a short period of time. If this problem becomes a major problem, companies might start lying off workers. So this can directly affect Canada’s economy. </a:t>
            </a:r>
          </a:p>
          <a:p>
            <a:endParaRPr lang="en-US" dirty="0"/>
          </a:p>
          <a:p>
            <a:endParaRPr lang="en-US" dirty="0"/>
          </a:p>
        </p:txBody>
      </p:sp>
    </p:spTree>
    <p:extLst>
      <p:ext uri="{BB962C8B-B14F-4D97-AF65-F5344CB8AC3E}">
        <p14:creationId xmlns:p14="http://schemas.microsoft.com/office/powerpoint/2010/main" val="108324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5</a:t>
            </a:r>
            <a:endParaRPr lang="en-US" dirty="0"/>
          </a:p>
        </p:txBody>
      </p:sp>
      <p:sp>
        <p:nvSpPr>
          <p:cNvPr id="3" name="Content Placeholder 2"/>
          <p:cNvSpPr>
            <a:spLocks noGrp="1"/>
          </p:cNvSpPr>
          <p:nvPr>
            <p:ph idx="1"/>
          </p:nvPr>
        </p:nvSpPr>
        <p:spPr/>
        <p:txBody>
          <a:bodyPr>
            <a:noAutofit/>
          </a:bodyPr>
          <a:lstStyle/>
          <a:p>
            <a:r>
              <a:rPr lang="en-US" sz="1200" dirty="0"/>
              <a:t>Date: July 22, </a:t>
            </a:r>
            <a:r>
              <a:rPr lang="en-US" sz="1200" dirty="0" smtClean="0"/>
              <a:t>2013</a:t>
            </a:r>
          </a:p>
          <a:p>
            <a:endParaRPr lang="en-US" sz="1200" dirty="0"/>
          </a:p>
          <a:p>
            <a:r>
              <a:rPr lang="en-US" sz="1200" dirty="0"/>
              <a:t>Source: NBC Nightly News</a:t>
            </a:r>
            <a:r>
              <a:rPr lang="en-US" sz="1200" dirty="0" smtClean="0"/>
              <a:t>.</a:t>
            </a:r>
          </a:p>
          <a:p>
            <a:endParaRPr lang="en-US" sz="1200" dirty="0"/>
          </a:p>
          <a:p>
            <a:r>
              <a:rPr lang="en-US" sz="1200" dirty="0"/>
              <a:t>Type: </a:t>
            </a:r>
            <a:r>
              <a:rPr lang="en-US" sz="1200" dirty="0" smtClean="0"/>
              <a:t>International</a:t>
            </a:r>
          </a:p>
          <a:p>
            <a:endParaRPr lang="en-US" sz="1200" dirty="0"/>
          </a:p>
          <a:p>
            <a:r>
              <a:rPr lang="en-US" sz="1200" dirty="0"/>
              <a:t>Who: Mainly the Royal Family of Britain. </a:t>
            </a:r>
            <a:endParaRPr lang="en-US" sz="1200" dirty="0" smtClean="0"/>
          </a:p>
          <a:p>
            <a:endParaRPr lang="en-US" sz="1200" dirty="0"/>
          </a:p>
          <a:p>
            <a:r>
              <a:rPr lang="en-US" sz="1200" dirty="0"/>
              <a:t>Where: St. Mary Hospital, London England</a:t>
            </a:r>
            <a:r>
              <a:rPr lang="en-US" sz="1200" dirty="0" smtClean="0"/>
              <a:t>.</a:t>
            </a:r>
          </a:p>
          <a:p>
            <a:endParaRPr lang="en-US" sz="1200" dirty="0"/>
          </a:p>
          <a:p>
            <a:r>
              <a:rPr lang="en-US" sz="1200" dirty="0"/>
              <a:t>When: July 22, 2013</a:t>
            </a:r>
            <a:r>
              <a:rPr lang="en-US" sz="1200" dirty="0" smtClean="0"/>
              <a:t>.</a:t>
            </a:r>
          </a:p>
          <a:p>
            <a:endParaRPr lang="en-US" sz="1200" dirty="0"/>
          </a:p>
          <a:p>
            <a:r>
              <a:rPr lang="en-US" sz="1200" dirty="0"/>
              <a:t>What: The birth of Prince George Alexander Louis, son of Duke William and Duchess Catherine. Believed by many to be the rightful heir to the throne. A crowd is anxiously waiting for the announcement of their future king or queen outside St. Mary’s Hospital</a:t>
            </a:r>
            <a:r>
              <a:rPr lang="en-US" sz="1200" dirty="0" smtClean="0"/>
              <a:t>.</a:t>
            </a:r>
          </a:p>
          <a:p>
            <a:endParaRPr lang="en-US" sz="800" dirty="0"/>
          </a:p>
        </p:txBody>
      </p:sp>
    </p:spTree>
    <p:extLst>
      <p:ext uri="{BB962C8B-B14F-4D97-AF65-F5344CB8AC3E}">
        <p14:creationId xmlns:p14="http://schemas.microsoft.com/office/powerpoint/2010/main" val="152000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5 Continued</a:t>
            </a:r>
            <a:endParaRPr lang="en-US" dirty="0"/>
          </a:p>
        </p:txBody>
      </p:sp>
      <p:sp>
        <p:nvSpPr>
          <p:cNvPr id="3" name="Content Placeholder 2"/>
          <p:cNvSpPr>
            <a:spLocks noGrp="1"/>
          </p:cNvSpPr>
          <p:nvPr>
            <p:ph idx="1"/>
          </p:nvPr>
        </p:nvSpPr>
        <p:spPr/>
        <p:txBody>
          <a:bodyPr>
            <a:normAutofit fontScale="47500" lnSpcReduction="20000"/>
          </a:bodyPr>
          <a:lstStyle/>
          <a:p>
            <a:r>
              <a:rPr lang="en-US" dirty="0"/>
              <a:t>How is this significant to you, Fort McMurray, Alberta, and Canada: Duchess Catherine’s formal wear while addressing the media was a huge fashion inspiration to women in their early and mid pregnancy months. They decided to follow the Duchess’s fashion choice. Many companies noticed the trend and started investing in or producing maternal wear for women. Some women in Canada were also influenced by this causing them to contribute to the economy by buying something they never would have bought if it were never advertised to them, or if an iconic figure such as the Duchess of Cambridge had not been wearing the clothing, they would not be buying them. Arrival of the baby is believed to invest an estimated cost of $400 million into England’s economy due to products such as baby books and others being made by companies that are looking to turn this event into one where they can achieve profit. This can cause Europe to be actively involved in trade with the North American countries. This will directly affect Canada’s economy because their trade relationships can increase. They may also trade with either the U.S. or Mexico, which will also affect Canada because then they will be more likely to trade with Canada for oil or other goods such as lumber. This will directly affect Canada’s economy in what is seemingly a positive manner. Canada is lighting up Niagara Falls, Parliament Hall, and the CN Tower blue for the arrival of the baby boy. It shows how Canada is socially connected with England because they too are very excited about the Royal Baby. This politically affects Canada because the baby is believed to become King in the future, so in Canada, the Parliament includes the Monarch. The Monarch holds great power in Canada’s Federal Political System because he or she appoints the Governor General, with the advice of the Prime Minister. The Monarch gets to make important decisions for Canada, and eventually, Prince George Alexander Louis will be the one who succeeds the Throne. </a:t>
            </a:r>
          </a:p>
          <a:p>
            <a:endParaRPr lang="en-US" dirty="0"/>
          </a:p>
        </p:txBody>
      </p:sp>
    </p:spTree>
    <p:extLst>
      <p:ext uri="{BB962C8B-B14F-4D97-AF65-F5344CB8AC3E}">
        <p14:creationId xmlns:p14="http://schemas.microsoft.com/office/powerpoint/2010/main" val="189823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6</a:t>
            </a:r>
            <a:endParaRPr lang="en-US" dirty="0"/>
          </a:p>
        </p:txBody>
      </p:sp>
      <p:sp>
        <p:nvSpPr>
          <p:cNvPr id="3" name="Content Placeholder 2"/>
          <p:cNvSpPr>
            <a:spLocks noGrp="1"/>
          </p:cNvSpPr>
          <p:nvPr>
            <p:ph idx="1"/>
          </p:nvPr>
        </p:nvSpPr>
        <p:spPr/>
        <p:txBody>
          <a:bodyPr>
            <a:normAutofit fontScale="55000" lnSpcReduction="20000"/>
          </a:bodyPr>
          <a:lstStyle/>
          <a:p>
            <a:r>
              <a:rPr lang="en-US" dirty="0"/>
              <a:t>Date: July 18, </a:t>
            </a:r>
            <a:r>
              <a:rPr lang="en-US" dirty="0" smtClean="0"/>
              <a:t>2013</a:t>
            </a:r>
          </a:p>
          <a:p>
            <a:endParaRPr lang="en-US" dirty="0"/>
          </a:p>
          <a:p>
            <a:r>
              <a:rPr lang="en-US" dirty="0"/>
              <a:t>Source: Global National </a:t>
            </a:r>
            <a:r>
              <a:rPr lang="en-US" dirty="0" smtClean="0"/>
              <a:t>News</a:t>
            </a:r>
          </a:p>
          <a:p>
            <a:endParaRPr lang="en-US" dirty="0"/>
          </a:p>
          <a:p>
            <a:r>
              <a:rPr lang="en-US" dirty="0"/>
              <a:t>Type: </a:t>
            </a:r>
            <a:r>
              <a:rPr lang="en-US" dirty="0" smtClean="0"/>
              <a:t>International</a:t>
            </a:r>
          </a:p>
          <a:p>
            <a:endParaRPr lang="en-US" dirty="0"/>
          </a:p>
          <a:p>
            <a:r>
              <a:rPr lang="en-US" dirty="0"/>
              <a:t>Who: Citizens of Detroit as well as cities in Canada that are close to it and have people who work in Detroit</a:t>
            </a:r>
            <a:r>
              <a:rPr lang="en-US" dirty="0" smtClean="0"/>
              <a:t>.</a:t>
            </a:r>
          </a:p>
          <a:p>
            <a:r>
              <a:rPr lang="en-US" dirty="0" smtClean="0"/>
              <a:t> </a:t>
            </a:r>
            <a:endParaRPr lang="en-US" dirty="0"/>
          </a:p>
          <a:p>
            <a:r>
              <a:rPr lang="en-US" dirty="0"/>
              <a:t>Where: Detroit, U.S</a:t>
            </a:r>
            <a:r>
              <a:rPr lang="en-US" dirty="0" smtClean="0"/>
              <a:t>.</a:t>
            </a:r>
          </a:p>
          <a:p>
            <a:endParaRPr lang="en-US" dirty="0"/>
          </a:p>
          <a:p>
            <a:r>
              <a:rPr lang="en-US" dirty="0"/>
              <a:t>When: July </a:t>
            </a:r>
            <a:r>
              <a:rPr lang="en-US" dirty="0" smtClean="0"/>
              <a:t>2013</a:t>
            </a:r>
          </a:p>
          <a:p>
            <a:endParaRPr lang="en-US" dirty="0"/>
          </a:p>
          <a:p>
            <a:r>
              <a:rPr lang="en-US" dirty="0"/>
              <a:t>What: Detroit announces bankruptcy in July 2013. Detroit is $18 million in debt. The city cannot provide for its citizens. The schools are not safe, there is a lot of crime on the streets, and Detroit’s population has greatly declined from 2,000,000 to 700,000. The average time for Detroit’s emergency vehicle response is 58 minutes</a:t>
            </a:r>
            <a:r>
              <a:rPr lang="en-US" dirty="0"/>
              <a:t> </a:t>
            </a:r>
          </a:p>
        </p:txBody>
      </p:sp>
    </p:spTree>
    <p:extLst>
      <p:ext uri="{BB962C8B-B14F-4D97-AF65-F5344CB8AC3E}">
        <p14:creationId xmlns:p14="http://schemas.microsoft.com/office/powerpoint/2010/main" val="2076748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6 Continued</a:t>
            </a:r>
            <a:endParaRPr lang="en-US" dirty="0"/>
          </a:p>
        </p:txBody>
      </p:sp>
      <p:sp>
        <p:nvSpPr>
          <p:cNvPr id="3" name="Content Placeholder 2"/>
          <p:cNvSpPr>
            <a:spLocks noGrp="1"/>
          </p:cNvSpPr>
          <p:nvPr>
            <p:ph idx="1"/>
          </p:nvPr>
        </p:nvSpPr>
        <p:spPr/>
        <p:txBody>
          <a:bodyPr>
            <a:normAutofit fontScale="55000" lnSpcReduction="20000"/>
          </a:bodyPr>
          <a:lstStyle/>
          <a:p>
            <a:r>
              <a:rPr lang="en-US" dirty="0"/>
              <a:t>How is it significant to you, Fort McMurray, Alberta, and Canada: This incident directly affects Canada because there is Canadian workers that work in Detroit. So if businesses start to close down in Detroit, Canadian workers that work there will have to find new jobs within Canada. Also, by working in Detroit, they contribute more to the economy because they make slightly more per hour because the U.S. dollar is stronger than the Canadian dollar. This allows the government to charge a higher income tax. Also, by making more money, you have more to spend in Canada, which will greatly improve our economy. The U.S. government will have to provide for the city of Detroit. This will cause them to divert their funds away from trade with Canada, to reviving the city of Detroit to its once economic position. This will cause Canada’s economy to be halted because the U.S. is a major trade partner of Canada’s, and this will have a negative impact on our economy. This can greatly affect the oil companies because they have a major trading relationship with the U.S. If the oil companies go at a loss, lots of people in Alberta can be greatly affected because they can be out of jobs. This is how the bankruptcy of Detroit can have a negative impact on Canada’s economy. It is not only a problem for the U.S., but also for Canada</a:t>
            </a:r>
            <a:r>
              <a:rPr lang="en-US" dirty="0" smtClean="0"/>
              <a:t>.</a:t>
            </a:r>
            <a:r>
              <a:rPr lang="en-US" dirty="0"/>
              <a:t> </a:t>
            </a:r>
          </a:p>
          <a:p>
            <a:pPr marL="68580" indent="0">
              <a:buNone/>
            </a:pPr>
            <a:endParaRPr lang="en-US" dirty="0"/>
          </a:p>
        </p:txBody>
      </p:sp>
    </p:spTree>
    <p:extLst>
      <p:ext uri="{BB962C8B-B14F-4D97-AF65-F5344CB8AC3E}">
        <p14:creationId xmlns:p14="http://schemas.microsoft.com/office/powerpoint/2010/main" val="316308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7</a:t>
            </a:r>
            <a:endParaRPr lang="en-US" dirty="0"/>
          </a:p>
        </p:txBody>
      </p:sp>
      <p:sp>
        <p:nvSpPr>
          <p:cNvPr id="3" name="Content Placeholder 2"/>
          <p:cNvSpPr>
            <a:spLocks noGrp="1"/>
          </p:cNvSpPr>
          <p:nvPr>
            <p:ph idx="1"/>
          </p:nvPr>
        </p:nvSpPr>
        <p:spPr/>
        <p:txBody>
          <a:bodyPr>
            <a:normAutofit fontScale="47500" lnSpcReduction="20000"/>
          </a:bodyPr>
          <a:lstStyle/>
          <a:p>
            <a:r>
              <a:rPr lang="en-US" dirty="0"/>
              <a:t>Date:  June 10, 2013. On July 13, 2013 was when the Jury reached their decision</a:t>
            </a:r>
            <a:r>
              <a:rPr lang="en-US" dirty="0" smtClean="0"/>
              <a:t>.</a:t>
            </a:r>
          </a:p>
          <a:p>
            <a:endParaRPr lang="en-US" dirty="0"/>
          </a:p>
          <a:p>
            <a:r>
              <a:rPr lang="en-US" dirty="0"/>
              <a:t>Source: NBC Nightly </a:t>
            </a:r>
            <a:r>
              <a:rPr lang="en-US" dirty="0" smtClean="0"/>
              <a:t>News</a:t>
            </a:r>
          </a:p>
          <a:p>
            <a:endParaRPr lang="en-US" dirty="0"/>
          </a:p>
          <a:p>
            <a:r>
              <a:rPr lang="en-US" dirty="0"/>
              <a:t>Type: </a:t>
            </a:r>
            <a:r>
              <a:rPr lang="en-US" dirty="0" smtClean="0"/>
              <a:t>National</a:t>
            </a:r>
          </a:p>
          <a:p>
            <a:endParaRPr lang="en-US" dirty="0"/>
          </a:p>
          <a:p>
            <a:r>
              <a:rPr lang="en-US" dirty="0"/>
              <a:t>Who: George Zimmerman (The shooter), </a:t>
            </a:r>
            <a:r>
              <a:rPr lang="en-US" dirty="0" smtClean="0"/>
              <a:t>Trayvon </a:t>
            </a:r>
            <a:r>
              <a:rPr lang="en-US" dirty="0"/>
              <a:t>Martin and his family </a:t>
            </a:r>
            <a:r>
              <a:rPr lang="en-US" dirty="0" smtClean="0"/>
              <a:t>members.</a:t>
            </a:r>
          </a:p>
          <a:p>
            <a:pPr marL="68580" indent="0">
              <a:buNone/>
            </a:pPr>
            <a:r>
              <a:rPr lang="en-US" dirty="0" smtClean="0"/>
              <a:t> </a:t>
            </a:r>
            <a:endParaRPr lang="en-US" dirty="0"/>
          </a:p>
          <a:p>
            <a:r>
              <a:rPr lang="en-US" dirty="0"/>
              <a:t>Where: Sanford U.S.A. was where the trial was held</a:t>
            </a:r>
            <a:r>
              <a:rPr lang="en-US" dirty="0" smtClean="0"/>
              <a:t>.</a:t>
            </a:r>
          </a:p>
          <a:p>
            <a:endParaRPr lang="en-US" dirty="0"/>
          </a:p>
          <a:p>
            <a:r>
              <a:rPr lang="en-US" dirty="0"/>
              <a:t>When: February 26, 2012 was when Trayvon was fatally shot. The Jury reached a verdict on July 13, 2013</a:t>
            </a:r>
            <a:r>
              <a:rPr lang="en-US" dirty="0" smtClean="0"/>
              <a:t>.</a:t>
            </a:r>
          </a:p>
          <a:p>
            <a:endParaRPr lang="en-US" dirty="0"/>
          </a:p>
          <a:p>
            <a:r>
              <a:rPr lang="en-US" dirty="0"/>
              <a:t>What: On February 26, 2012, Trayvon Martin was fatally shot by George Zimmerman in Sanford, Florida, U.S. After the shooting, George Zimmerman was taken into custody by the police for questioning. Due to a lack of evidence, Zimmerman was released. Also, Zimmerman had a right to defend himself with lethal force. The jury later found Zimmerman not guilty on July 13, 2013. Trayvon’s parents as well as the African American community of U.S. were outraged at the verdict. Many began to protest which was peaceful at first but soon began to get violent. The President of U.S. Barack Obama also made condolences to the death of young Trayvon Martin.</a:t>
            </a:r>
          </a:p>
          <a:p>
            <a:endParaRPr lang="en-US" dirty="0"/>
          </a:p>
        </p:txBody>
      </p:sp>
    </p:spTree>
    <p:extLst>
      <p:ext uri="{BB962C8B-B14F-4D97-AF65-F5344CB8AC3E}">
        <p14:creationId xmlns:p14="http://schemas.microsoft.com/office/powerpoint/2010/main" val="30766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7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a:t>How is it significant to you, Fort McMurray, Alberta, and Canada: This can have a significant impact on Canada because the result of what happened during the night of Trayvon’s death was classified as an act of self-defense. This can cause Canada to review its self-defense laws. The government will have to vote on new bills and pass new laws on what can be defined as an act of self-defense, and what can be defined as murder/manslaughter. The Canadian government has to take this as a message that this could also happen in Canada, and they need ways that they can prevent an act such as this from happening. Lots of people in Canada are reacting strongly to this because it could just as likely happen to them if the laws are not changed or stricter punishments are not implemented for such acts. The government will also lose power if acts such as these continue to happen and the safety of citizens is compromised. </a:t>
            </a:r>
          </a:p>
          <a:p>
            <a:endParaRPr lang="en-US" dirty="0"/>
          </a:p>
        </p:txBody>
      </p:sp>
    </p:spTree>
    <p:extLst>
      <p:ext uri="{BB962C8B-B14F-4D97-AF65-F5344CB8AC3E}">
        <p14:creationId xmlns:p14="http://schemas.microsoft.com/office/powerpoint/2010/main" val="754376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121</TotalTime>
  <Words>2799</Words>
  <Application>Microsoft Macintosh PowerPoint</Application>
  <PresentationFormat>On-screen Show (4:3)</PresentationFormat>
  <Paragraphs>114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News Source Analysis</vt:lpstr>
      <vt:lpstr>Source 4</vt:lpstr>
      <vt:lpstr>Source 4 Continued</vt:lpstr>
      <vt:lpstr>Source 5</vt:lpstr>
      <vt:lpstr>Source 5 Continued</vt:lpstr>
      <vt:lpstr>Source 6</vt:lpstr>
      <vt:lpstr>Source 6 Continued</vt:lpstr>
      <vt:lpstr>Source 7</vt:lpstr>
      <vt:lpstr>Source 7 Continued</vt:lpstr>
      <vt:lpstr>Source 8</vt:lpstr>
      <vt:lpstr>Source 8 Continued</vt:lpstr>
      <vt:lpstr>Source 9</vt:lpstr>
      <vt:lpstr>Source 9 Continued</vt:lpstr>
      <vt:lpstr>Source 10</vt:lpstr>
      <vt:lpstr>Source 10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Source Analysis</dc:title>
  <dc:creator>Janki Patel</dc:creator>
  <cp:lastModifiedBy>Janki Patel</cp:lastModifiedBy>
  <cp:revision>5</cp:revision>
  <dcterms:created xsi:type="dcterms:W3CDTF">2013-07-28T16:29:45Z</dcterms:created>
  <dcterms:modified xsi:type="dcterms:W3CDTF">2013-07-28T18:31:34Z</dcterms:modified>
</cp:coreProperties>
</file>