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2" d="100"/>
          <a:sy n="82" d="100"/>
        </p:scale>
        <p:origin x="-960"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a:p>
        </p:txBody>
      </p:sp>
      <p:sp>
        <p:nvSpPr>
          <p:cNvPr id="4" name="Date Placeholder 3"/>
          <p:cNvSpPr>
            <a:spLocks noGrp="1"/>
          </p:cNvSpPr>
          <p:nvPr>
            <p:ph type="dt" sz="half" idx="10"/>
          </p:nvPr>
        </p:nvSpPr>
        <p:spPr/>
        <p:txBody>
          <a:bodyPr/>
          <a:lstStyle/>
          <a:p>
            <a:fld id="{66C1E197-2FCA-3747-BC91-CC6DAA13E41B}" type="datetimeFigureOut">
              <a:rPr lang="en-US" smtClean="0"/>
              <a:t>14-01-26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F543A5-9577-964C-8C53-665684749F3D}" type="slidenum">
              <a:rPr lang="en-US" smtClean="0"/>
              <a:t>‹#›</a:t>
            </a:fld>
            <a:endParaRPr lang="en-US"/>
          </a:p>
        </p:txBody>
      </p:sp>
    </p:spTree>
    <p:extLst>
      <p:ext uri="{BB962C8B-B14F-4D97-AF65-F5344CB8AC3E}">
        <p14:creationId xmlns:p14="http://schemas.microsoft.com/office/powerpoint/2010/main" val="5726172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66C1E197-2FCA-3747-BC91-CC6DAA13E41B}" type="datetimeFigureOut">
              <a:rPr lang="en-US" smtClean="0"/>
              <a:t>14-01-26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F543A5-9577-964C-8C53-665684749F3D}" type="slidenum">
              <a:rPr lang="en-US" smtClean="0"/>
              <a:t>‹#›</a:t>
            </a:fld>
            <a:endParaRPr lang="en-US"/>
          </a:p>
        </p:txBody>
      </p:sp>
    </p:spTree>
    <p:extLst>
      <p:ext uri="{BB962C8B-B14F-4D97-AF65-F5344CB8AC3E}">
        <p14:creationId xmlns:p14="http://schemas.microsoft.com/office/powerpoint/2010/main" val="1527551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66C1E197-2FCA-3747-BC91-CC6DAA13E41B}" type="datetimeFigureOut">
              <a:rPr lang="en-US" smtClean="0"/>
              <a:t>14-01-26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F543A5-9577-964C-8C53-665684749F3D}" type="slidenum">
              <a:rPr lang="en-US" smtClean="0"/>
              <a:t>‹#›</a:t>
            </a:fld>
            <a:endParaRPr lang="en-US"/>
          </a:p>
        </p:txBody>
      </p:sp>
    </p:spTree>
    <p:extLst>
      <p:ext uri="{BB962C8B-B14F-4D97-AF65-F5344CB8AC3E}">
        <p14:creationId xmlns:p14="http://schemas.microsoft.com/office/powerpoint/2010/main" val="2161519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66C1E197-2FCA-3747-BC91-CC6DAA13E41B}" type="datetimeFigureOut">
              <a:rPr lang="en-US" smtClean="0"/>
              <a:t>14-01-26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F543A5-9577-964C-8C53-665684749F3D}" type="slidenum">
              <a:rPr lang="en-US" smtClean="0"/>
              <a:t>‹#›</a:t>
            </a:fld>
            <a:endParaRPr lang="en-US"/>
          </a:p>
        </p:txBody>
      </p:sp>
    </p:spTree>
    <p:extLst>
      <p:ext uri="{BB962C8B-B14F-4D97-AF65-F5344CB8AC3E}">
        <p14:creationId xmlns:p14="http://schemas.microsoft.com/office/powerpoint/2010/main" val="3866072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66C1E197-2FCA-3747-BC91-CC6DAA13E41B}" type="datetimeFigureOut">
              <a:rPr lang="en-US" smtClean="0"/>
              <a:t>14-01-26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F543A5-9577-964C-8C53-665684749F3D}" type="slidenum">
              <a:rPr lang="en-US" smtClean="0"/>
              <a:t>‹#›</a:t>
            </a:fld>
            <a:endParaRPr lang="en-US"/>
          </a:p>
        </p:txBody>
      </p:sp>
    </p:spTree>
    <p:extLst>
      <p:ext uri="{BB962C8B-B14F-4D97-AF65-F5344CB8AC3E}">
        <p14:creationId xmlns:p14="http://schemas.microsoft.com/office/powerpoint/2010/main" val="3040445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4"/>
          <p:cNvSpPr>
            <a:spLocks noGrp="1"/>
          </p:cNvSpPr>
          <p:nvPr>
            <p:ph type="dt" sz="half" idx="10"/>
          </p:nvPr>
        </p:nvSpPr>
        <p:spPr/>
        <p:txBody>
          <a:bodyPr/>
          <a:lstStyle/>
          <a:p>
            <a:fld id="{66C1E197-2FCA-3747-BC91-CC6DAA13E41B}" type="datetimeFigureOut">
              <a:rPr lang="en-US" smtClean="0"/>
              <a:t>14-01-26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F543A5-9577-964C-8C53-665684749F3D}" type="slidenum">
              <a:rPr lang="en-US" smtClean="0"/>
              <a:t>‹#›</a:t>
            </a:fld>
            <a:endParaRPr lang="en-US"/>
          </a:p>
        </p:txBody>
      </p:sp>
    </p:spTree>
    <p:extLst>
      <p:ext uri="{BB962C8B-B14F-4D97-AF65-F5344CB8AC3E}">
        <p14:creationId xmlns:p14="http://schemas.microsoft.com/office/powerpoint/2010/main" val="1511219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6"/>
          <p:cNvSpPr>
            <a:spLocks noGrp="1"/>
          </p:cNvSpPr>
          <p:nvPr>
            <p:ph type="dt" sz="half" idx="10"/>
          </p:nvPr>
        </p:nvSpPr>
        <p:spPr/>
        <p:txBody>
          <a:bodyPr/>
          <a:lstStyle/>
          <a:p>
            <a:fld id="{66C1E197-2FCA-3747-BC91-CC6DAA13E41B}" type="datetimeFigureOut">
              <a:rPr lang="en-US" smtClean="0"/>
              <a:t>14-01-26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F543A5-9577-964C-8C53-665684749F3D}" type="slidenum">
              <a:rPr lang="en-US" smtClean="0"/>
              <a:t>‹#›</a:t>
            </a:fld>
            <a:endParaRPr lang="en-US"/>
          </a:p>
        </p:txBody>
      </p:sp>
    </p:spTree>
    <p:extLst>
      <p:ext uri="{BB962C8B-B14F-4D97-AF65-F5344CB8AC3E}">
        <p14:creationId xmlns:p14="http://schemas.microsoft.com/office/powerpoint/2010/main" val="2608270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fld id="{66C1E197-2FCA-3747-BC91-CC6DAA13E41B}" type="datetimeFigureOut">
              <a:rPr lang="en-US" smtClean="0"/>
              <a:t>14-01-26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F543A5-9577-964C-8C53-665684749F3D}" type="slidenum">
              <a:rPr lang="en-US" smtClean="0"/>
              <a:t>‹#›</a:t>
            </a:fld>
            <a:endParaRPr lang="en-US"/>
          </a:p>
        </p:txBody>
      </p:sp>
    </p:spTree>
    <p:extLst>
      <p:ext uri="{BB962C8B-B14F-4D97-AF65-F5344CB8AC3E}">
        <p14:creationId xmlns:p14="http://schemas.microsoft.com/office/powerpoint/2010/main" val="32485765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C1E197-2FCA-3747-BC91-CC6DAA13E41B}" type="datetimeFigureOut">
              <a:rPr lang="en-US" smtClean="0"/>
              <a:t>14-01-26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F543A5-9577-964C-8C53-665684749F3D}" type="slidenum">
              <a:rPr lang="en-US" smtClean="0"/>
              <a:t>‹#›</a:t>
            </a:fld>
            <a:endParaRPr lang="en-US"/>
          </a:p>
        </p:txBody>
      </p:sp>
    </p:spTree>
    <p:extLst>
      <p:ext uri="{BB962C8B-B14F-4D97-AF65-F5344CB8AC3E}">
        <p14:creationId xmlns:p14="http://schemas.microsoft.com/office/powerpoint/2010/main" val="336275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66C1E197-2FCA-3747-BC91-CC6DAA13E41B}" type="datetimeFigureOut">
              <a:rPr lang="en-US" smtClean="0"/>
              <a:t>14-01-26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F543A5-9577-964C-8C53-665684749F3D}" type="slidenum">
              <a:rPr lang="en-US" smtClean="0"/>
              <a:t>‹#›</a:t>
            </a:fld>
            <a:endParaRPr lang="en-US"/>
          </a:p>
        </p:txBody>
      </p:sp>
    </p:spTree>
    <p:extLst>
      <p:ext uri="{BB962C8B-B14F-4D97-AF65-F5344CB8AC3E}">
        <p14:creationId xmlns:p14="http://schemas.microsoft.com/office/powerpoint/2010/main" val="35529117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66C1E197-2FCA-3747-BC91-CC6DAA13E41B}" type="datetimeFigureOut">
              <a:rPr lang="en-US" smtClean="0"/>
              <a:t>14-01-26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F543A5-9577-964C-8C53-665684749F3D}" type="slidenum">
              <a:rPr lang="en-US" smtClean="0"/>
              <a:t>‹#›</a:t>
            </a:fld>
            <a:endParaRPr lang="en-US"/>
          </a:p>
        </p:txBody>
      </p:sp>
    </p:spTree>
    <p:extLst>
      <p:ext uri="{BB962C8B-B14F-4D97-AF65-F5344CB8AC3E}">
        <p14:creationId xmlns:p14="http://schemas.microsoft.com/office/powerpoint/2010/main" val="312854961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CA"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C1E197-2FCA-3747-BC91-CC6DAA13E41B}" type="datetimeFigureOut">
              <a:rPr lang="en-US" smtClean="0"/>
              <a:t>14-01-26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F543A5-9577-964C-8C53-665684749F3D}" type="slidenum">
              <a:rPr lang="en-US" smtClean="0"/>
              <a:t>‹#›</a:t>
            </a:fld>
            <a:endParaRPr lang="en-US"/>
          </a:p>
        </p:txBody>
      </p:sp>
    </p:spTree>
    <p:extLst>
      <p:ext uri="{BB962C8B-B14F-4D97-AF65-F5344CB8AC3E}">
        <p14:creationId xmlns:p14="http://schemas.microsoft.com/office/powerpoint/2010/main" val="8047884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8633" y="705647"/>
            <a:ext cx="7999567" cy="864416"/>
          </a:xfrm>
        </p:spPr>
        <p:txBody>
          <a:bodyPr/>
          <a:lstStyle/>
          <a:p>
            <a:r>
              <a:rPr lang="en-US" dirty="0" smtClean="0"/>
              <a:t>Collective rights</a:t>
            </a:r>
            <a:endParaRPr lang="en-US" dirty="0"/>
          </a:p>
        </p:txBody>
      </p:sp>
      <p:sp>
        <p:nvSpPr>
          <p:cNvPr id="3" name="Subtitle 2"/>
          <p:cNvSpPr>
            <a:spLocks noGrp="1"/>
          </p:cNvSpPr>
          <p:nvPr>
            <p:ph type="subTitle" idx="1"/>
          </p:nvPr>
        </p:nvSpPr>
        <p:spPr>
          <a:xfrm>
            <a:off x="1371600" y="1746475"/>
            <a:ext cx="6400800" cy="3892325"/>
          </a:xfrm>
        </p:spPr>
        <p:txBody>
          <a:bodyPr/>
          <a:lstStyle/>
          <a:p>
            <a:r>
              <a:rPr lang="en-US" dirty="0" smtClean="0"/>
              <a:t>These are rights that are guaranteed to specific groups in Canada for historical and constitutional reasons.  These groups include FNMI, </a:t>
            </a:r>
            <a:r>
              <a:rPr lang="en-US" dirty="0" err="1" smtClean="0"/>
              <a:t>Francophones</a:t>
            </a:r>
            <a:r>
              <a:rPr lang="en-US" dirty="0" smtClean="0"/>
              <a:t> and Anglophones. (French and English speakers)</a:t>
            </a:r>
            <a:endParaRPr lang="en-US" dirty="0"/>
          </a:p>
        </p:txBody>
      </p:sp>
    </p:spTree>
    <p:extLst>
      <p:ext uri="{BB962C8B-B14F-4D97-AF65-F5344CB8AC3E}">
        <p14:creationId xmlns:p14="http://schemas.microsoft.com/office/powerpoint/2010/main" val="792729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Indian Act, 1876</a:t>
            </a:r>
            <a:endParaRPr lang="en-US" dirty="0"/>
          </a:p>
        </p:txBody>
      </p:sp>
      <p:sp>
        <p:nvSpPr>
          <p:cNvPr id="3" name="Content Placeholder 2"/>
          <p:cNvSpPr>
            <a:spLocks noGrp="1"/>
          </p:cNvSpPr>
          <p:nvPr>
            <p:ph idx="1"/>
          </p:nvPr>
        </p:nvSpPr>
        <p:spPr/>
        <p:txBody>
          <a:bodyPr>
            <a:normAutofit lnSpcReduction="10000"/>
          </a:bodyPr>
          <a:lstStyle/>
          <a:p>
            <a:r>
              <a:rPr lang="en-US" dirty="0" smtClean="0">
                <a:solidFill>
                  <a:srgbClr val="008000"/>
                </a:solidFill>
              </a:rPr>
              <a:t>Created to help gov’t administer treaty rights to FN</a:t>
            </a:r>
            <a:r>
              <a:rPr lang="en-US" dirty="0" smtClean="0"/>
              <a:t>.</a:t>
            </a:r>
          </a:p>
          <a:p>
            <a:r>
              <a:rPr lang="en-US" dirty="0" smtClean="0">
                <a:solidFill>
                  <a:srgbClr val="008000"/>
                </a:solidFill>
              </a:rPr>
              <a:t>Affirmed the collective rights of FN by</a:t>
            </a:r>
            <a:r>
              <a:rPr lang="en-US" dirty="0" smtClean="0"/>
              <a:t> </a:t>
            </a:r>
            <a:r>
              <a:rPr lang="en-US" dirty="0" smtClean="0">
                <a:solidFill>
                  <a:srgbClr val="008000"/>
                </a:solidFill>
              </a:rPr>
              <a:t>creating</a:t>
            </a:r>
            <a:r>
              <a:rPr lang="en-US" dirty="0" smtClean="0"/>
              <a:t> </a:t>
            </a:r>
            <a:r>
              <a:rPr lang="en-US" dirty="0" smtClean="0">
                <a:solidFill>
                  <a:srgbClr val="008000"/>
                </a:solidFill>
              </a:rPr>
              <a:t>policies</a:t>
            </a:r>
            <a:r>
              <a:rPr lang="en-US" dirty="0" smtClean="0"/>
              <a:t>.</a:t>
            </a:r>
          </a:p>
          <a:p>
            <a:r>
              <a:rPr lang="en-US" dirty="0" smtClean="0">
                <a:solidFill>
                  <a:srgbClr val="FF0000"/>
                </a:solidFill>
              </a:rPr>
              <a:t>Used Indian Agents to interpret what each treaty affirmed, on an individual basis.  There was no consistency.  Also gave too much power to one person.  Their opinion basically made law where they were</a:t>
            </a:r>
            <a:r>
              <a:rPr lang="en-US" dirty="0" smtClean="0"/>
              <a:t> </a:t>
            </a:r>
            <a:r>
              <a:rPr lang="en-US" dirty="0" smtClean="0">
                <a:solidFill>
                  <a:srgbClr val="FF0000"/>
                </a:solidFill>
              </a:rPr>
              <a:t>in charge.</a:t>
            </a:r>
            <a:endParaRPr lang="en-US" dirty="0">
              <a:solidFill>
                <a:srgbClr val="FF0000"/>
              </a:solidFill>
            </a:endParaRPr>
          </a:p>
        </p:txBody>
      </p:sp>
    </p:spTree>
    <p:extLst>
      <p:ext uri="{BB962C8B-B14F-4D97-AF65-F5344CB8AC3E}">
        <p14:creationId xmlns:p14="http://schemas.microsoft.com/office/powerpoint/2010/main" val="33853621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429" y="274638"/>
            <a:ext cx="8505371" cy="45719"/>
          </a:xfrm>
        </p:spPr>
        <p:txBody>
          <a:bodyPr>
            <a:normAutofit fontScale="90000"/>
          </a:bodyPr>
          <a:lstStyle/>
          <a:p>
            <a:endParaRPr lang="en-US" dirty="0"/>
          </a:p>
        </p:txBody>
      </p:sp>
      <p:sp>
        <p:nvSpPr>
          <p:cNvPr id="3" name="Content Placeholder 2"/>
          <p:cNvSpPr>
            <a:spLocks noGrp="1"/>
          </p:cNvSpPr>
          <p:nvPr>
            <p:ph idx="1"/>
          </p:nvPr>
        </p:nvSpPr>
        <p:spPr>
          <a:xfrm>
            <a:off x="181429" y="693057"/>
            <a:ext cx="8799285" cy="5983514"/>
          </a:xfrm>
        </p:spPr>
        <p:txBody>
          <a:bodyPr/>
          <a:lstStyle/>
          <a:p>
            <a:r>
              <a:rPr lang="en-US" dirty="0" smtClean="0"/>
              <a:t>FN were not consulted about any of the laws that applied to them.</a:t>
            </a:r>
          </a:p>
          <a:p>
            <a:r>
              <a:rPr lang="en-US" dirty="0" smtClean="0"/>
              <a:t>This was a result of the belief that European people were superior (</a:t>
            </a:r>
            <a:r>
              <a:rPr lang="en-US" dirty="0" err="1" smtClean="0"/>
              <a:t>Eurocentrism</a:t>
            </a:r>
            <a:r>
              <a:rPr lang="en-US" dirty="0" smtClean="0"/>
              <a:t>, ethnocentrism).</a:t>
            </a:r>
          </a:p>
          <a:p>
            <a:r>
              <a:rPr lang="en-US" dirty="0" smtClean="0"/>
              <a:t>It was designed to assimilate FN</a:t>
            </a:r>
          </a:p>
          <a:p>
            <a:r>
              <a:rPr lang="en-US" dirty="0" smtClean="0"/>
              <a:t>Stated how FN were to “elect” their leaders and set term limits on it.</a:t>
            </a:r>
          </a:p>
        </p:txBody>
      </p:sp>
    </p:spTree>
    <p:extLst>
      <p:ext uri="{BB962C8B-B14F-4D97-AF65-F5344CB8AC3E}">
        <p14:creationId xmlns:p14="http://schemas.microsoft.com/office/powerpoint/2010/main" val="42377573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274638"/>
            <a:ext cx="8686800" cy="5851525"/>
          </a:xfrm>
        </p:spPr>
        <p:txBody>
          <a:bodyPr/>
          <a:lstStyle/>
          <a:p>
            <a:r>
              <a:rPr lang="en-US" dirty="0"/>
              <a:t>At different times </a:t>
            </a:r>
            <a:endParaRPr lang="en-US" dirty="0" smtClean="0"/>
          </a:p>
          <a:p>
            <a:r>
              <a:rPr lang="en-US" dirty="0" smtClean="0"/>
              <a:t>it </a:t>
            </a:r>
            <a:r>
              <a:rPr lang="en-US" dirty="0"/>
              <a:t>restricted ability to move or </a:t>
            </a:r>
            <a:r>
              <a:rPr lang="en-US" dirty="0" smtClean="0"/>
              <a:t>travel</a:t>
            </a:r>
          </a:p>
          <a:p>
            <a:r>
              <a:rPr lang="en-US" dirty="0" smtClean="0"/>
              <a:t>It restricted the right to take political action</a:t>
            </a:r>
          </a:p>
          <a:p>
            <a:r>
              <a:rPr lang="en-US" dirty="0" smtClean="0"/>
              <a:t>It banned traditional dress</a:t>
            </a:r>
          </a:p>
          <a:p>
            <a:r>
              <a:rPr lang="en-US" dirty="0" smtClean="0"/>
              <a:t>It banned traditional ceremonies</a:t>
            </a:r>
          </a:p>
          <a:p>
            <a:r>
              <a:rPr lang="en-US" dirty="0" smtClean="0"/>
              <a:t>Until 1960 FN had to give up their identity in order to vote.  </a:t>
            </a:r>
          </a:p>
          <a:p>
            <a:r>
              <a:rPr lang="en-US" dirty="0" smtClean="0"/>
              <a:t>In fact, the government made all kinds of rules to remove Status Indians, such as going to war, marrying a white man, etc.</a:t>
            </a:r>
            <a:endParaRPr lang="en-US" dirty="0"/>
          </a:p>
          <a:p>
            <a:endParaRPr lang="en-US" dirty="0"/>
          </a:p>
        </p:txBody>
      </p:sp>
    </p:spTree>
    <p:extLst>
      <p:ext uri="{BB962C8B-B14F-4D97-AF65-F5344CB8AC3E}">
        <p14:creationId xmlns:p14="http://schemas.microsoft.com/office/powerpoint/2010/main" val="38109903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 going to give every student in this class $1000.00!</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Now that you have signed up for the class….</a:t>
            </a:r>
          </a:p>
          <a:p>
            <a:r>
              <a:rPr lang="en-US" dirty="0" smtClean="0"/>
              <a:t>To be a “student” you must attend 100% percent of the classes</a:t>
            </a:r>
          </a:p>
          <a:p>
            <a:r>
              <a:rPr lang="en-US" dirty="0" smtClean="0"/>
              <a:t>You must never be late</a:t>
            </a:r>
          </a:p>
          <a:p>
            <a:r>
              <a:rPr lang="en-US" dirty="0" smtClean="0"/>
              <a:t>You must complete all assignments on time</a:t>
            </a:r>
          </a:p>
          <a:p>
            <a:r>
              <a:rPr lang="en-US" dirty="0" smtClean="0"/>
              <a:t>You must never be on the phone or computer</a:t>
            </a:r>
          </a:p>
          <a:p>
            <a:r>
              <a:rPr lang="en-US" dirty="0" smtClean="0"/>
              <a:t>You must never go to the washroom</a:t>
            </a:r>
          </a:p>
          <a:p>
            <a:r>
              <a:rPr lang="en-US" dirty="0" smtClean="0"/>
              <a:t>You must take “complete” notes</a:t>
            </a:r>
          </a:p>
          <a:p>
            <a:r>
              <a:rPr lang="en-US" dirty="0" smtClean="0"/>
              <a:t>I will define what “complete” means</a:t>
            </a:r>
          </a:p>
          <a:p>
            <a:r>
              <a:rPr lang="en-US" dirty="0" smtClean="0"/>
              <a:t>You must maintain an average of 90% or better, </a:t>
            </a:r>
            <a:r>
              <a:rPr lang="en-US" dirty="0" err="1" smtClean="0"/>
              <a:t>etc</a:t>
            </a:r>
            <a:endParaRPr lang="en-US" dirty="0" smtClean="0"/>
          </a:p>
          <a:p>
            <a:endParaRPr lang="en-US" dirty="0"/>
          </a:p>
        </p:txBody>
      </p:sp>
    </p:spTree>
    <p:extLst>
      <p:ext uri="{BB962C8B-B14F-4D97-AF65-F5344CB8AC3E}">
        <p14:creationId xmlns:p14="http://schemas.microsoft.com/office/powerpoint/2010/main" val="38343859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about the </a:t>
            </a:r>
            <a:r>
              <a:rPr lang="en-US" dirty="0" err="1" smtClean="0"/>
              <a:t>Francophones</a:t>
            </a:r>
            <a:r>
              <a:rPr lang="en-US" dirty="0" smtClean="0"/>
              <a:t>?</a:t>
            </a:r>
            <a:endParaRPr lang="en-US" dirty="0"/>
          </a:p>
        </p:txBody>
      </p:sp>
      <p:sp>
        <p:nvSpPr>
          <p:cNvPr id="3" name="Content Placeholder 2"/>
          <p:cNvSpPr>
            <a:spLocks noGrp="1"/>
          </p:cNvSpPr>
          <p:nvPr>
            <p:ph idx="1"/>
          </p:nvPr>
        </p:nvSpPr>
        <p:spPr/>
        <p:txBody>
          <a:bodyPr>
            <a:normAutofit lnSpcReduction="10000"/>
          </a:bodyPr>
          <a:lstStyle/>
          <a:p>
            <a:r>
              <a:rPr lang="en-US" dirty="0" smtClean="0"/>
              <a:t>Official language community-either French or English is their first language.  These are Canada’s official languages.</a:t>
            </a:r>
          </a:p>
          <a:p>
            <a:r>
              <a:rPr lang="en-US" dirty="0" smtClean="0"/>
              <a:t>Official language minority-If your first language is not the majority in the province you live in.  i.e. English speakers in Quebec, or French speakers in the rest of Canada (even though New Brunswick is officially a bilingual province, there are more English speakers.</a:t>
            </a:r>
            <a:endParaRPr lang="en-US" dirty="0"/>
          </a:p>
        </p:txBody>
      </p:sp>
    </p:spTree>
    <p:extLst>
      <p:ext uri="{BB962C8B-B14F-4D97-AF65-F5344CB8AC3E}">
        <p14:creationId xmlns:p14="http://schemas.microsoft.com/office/powerpoint/2010/main" val="42296237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Charter rights of official language groups</a:t>
            </a:r>
            <a:endParaRPr lang="en-US" dirty="0"/>
          </a:p>
        </p:txBody>
      </p:sp>
      <p:sp>
        <p:nvSpPr>
          <p:cNvPr id="3" name="Content Placeholder 2"/>
          <p:cNvSpPr>
            <a:spLocks noGrp="1"/>
          </p:cNvSpPr>
          <p:nvPr>
            <p:ph idx="1"/>
          </p:nvPr>
        </p:nvSpPr>
        <p:spPr/>
        <p:txBody>
          <a:bodyPr/>
          <a:lstStyle/>
          <a:p>
            <a:r>
              <a:rPr lang="en-US" dirty="0" smtClean="0"/>
              <a:t>Citizens can conduct affairs with the gov’t in either language.</a:t>
            </a:r>
          </a:p>
          <a:p>
            <a:r>
              <a:rPr lang="en-US" dirty="0" smtClean="0"/>
              <a:t>Minority education rights ensure that when a population reaches “sufficient size” (it is always changing) the community will supply publicly funded (gov’t pays for through taxes) schools in their language. E.g. </a:t>
            </a:r>
            <a:r>
              <a:rPr lang="en-US" dirty="0" err="1" smtClean="0"/>
              <a:t>Ecole</a:t>
            </a:r>
            <a:r>
              <a:rPr lang="en-US" dirty="0" smtClean="0"/>
              <a:t> </a:t>
            </a:r>
            <a:r>
              <a:rPr lang="en-US" dirty="0" err="1" smtClean="0"/>
              <a:t>MacTavish</a:t>
            </a:r>
            <a:endParaRPr lang="en-US" dirty="0"/>
          </a:p>
        </p:txBody>
      </p:sp>
    </p:spTree>
    <p:extLst>
      <p:ext uri="{BB962C8B-B14F-4D97-AF65-F5344CB8AC3E}">
        <p14:creationId xmlns:p14="http://schemas.microsoft.com/office/powerpoint/2010/main" val="38163903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542134"/>
            <a:ext cx="8229600" cy="5584029"/>
          </a:xfrm>
        </p:spPr>
        <p:txBody>
          <a:bodyPr/>
          <a:lstStyle/>
          <a:p>
            <a:r>
              <a:rPr lang="en-US" dirty="0" smtClean="0"/>
              <a:t>The predominantly white, English speaking government has tried to eliminate French language rights in the past</a:t>
            </a:r>
          </a:p>
          <a:p>
            <a:r>
              <a:rPr lang="en-US" dirty="0" smtClean="0"/>
              <a:t>Manitoba Schools Act (1890) abolished French and Catholic schools</a:t>
            </a:r>
          </a:p>
          <a:p>
            <a:r>
              <a:rPr lang="en-US" dirty="0" err="1" smtClean="0"/>
              <a:t>Haultain</a:t>
            </a:r>
            <a:r>
              <a:rPr lang="en-US" dirty="0" smtClean="0"/>
              <a:t> Resolution (Alberta) abolished French schools</a:t>
            </a:r>
          </a:p>
          <a:p>
            <a:r>
              <a:rPr lang="en-US" dirty="0" smtClean="0"/>
              <a:t>These were reversed and the Official Language Act (1969) became law.</a:t>
            </a:r>
          </a:p>
          <a:p>
            <a:r>
              <a:rPr lang="en-US" dirty="0" smtClean="0"/>
              <a:t>This act was supported by the CCRF.</a:t>
            </a:r>
            <a:endParaRPr lang="en-US" dirty="0"/>
          </a:p>
        </p:txBody>
      </p:sp>
    </p:spTree>
    <p:extLst>
      <p:ext uri="{BB962C8B-B14F-4D97-AF65-F5344CB8AC3E}">
        <p14:creationId xmlns:p14="http://schemas.microsoft.com/office/powerpoint/2010/main" val="13410717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Protecting French </a:t>
            </a:r>
            <a:r>
              <a:rPr lang="en-US" dirty="0" err="1" smtClean="0"/>
              <a:t>langauge</a:t>
            </a:r>
            <a:endParaRPr lang="en-US" dirty="0"/>
          </a:p>
        </p:txBody>
      </p:sp>
      <p:sp>
        <p:nvSpPr>
          <p:cNvPr id="3" name="Content Placeholder 2"/>
          <p:cNvSpPr>
            <a:spLocks noGrp="1"/>
          </p:cNvSpPr>
          <p:nvPr>
            <p:ph idx="1"/>
          </p:nvPr>
        </p:nvSpPr>
        <p:spPr/>
        <p:txBody>
          <a:bodyPr/>
          <a:lstStyle/>
          <a:p>
            <a:r>
              <a:rPr lang="en-US" dirty="0" smtClean="0"/>
              <a:t>Bill 101 was created to preserve French identity, including language.</a:t>
            </a:r>
          </a:p>
          <a:p>
            <a:r>
              <a:rPr lang="en-US" dirty="0" smtClean="0"/>
              <a:t>That’s why signs must be bilingual in all gov’t institutions.</a:t>
            </a:r>
          </a:p>
          <a:p>
            <a:r>
              <a:rPr lang="en-US" dirty="0" err="1" smtClean="0"/>
              <a:t>Francophones</a:t>
            </a:r>
            <a:r>
              <a:rPr lang="en-US" dirty="0" smtClean="0"/>
              <a:t> and immigrants who speak neither language MUST have their children educated in French schools if they want to live in Quebec.</a:t>
            </a:r>
            <a:endParaRPr lang="en-US" dirty="0"/>
          </a:p>
        </p:txBody>
      </p:sp>
    </p:spTree>
    <p:extLst>
      <p:ext uri="{BB962C8B-B14F-4D97-AF65-F5344CB8AC3E}">
        <p14:creationId xmlns:p14="http://schemas.microsoft.com/office/powerpoint/2010/main" val="35482032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Metis</a:t>
            </a:r>
            <a:endParaRPr lang="en-US" dirty="0"/>
          </a:p>
        </p:txBody>
      </p:sp>
      <p:sp>
        <p:nvSpPr>
          <p:cNvPr id="3" name="Content Placeholder 2"/>
          <p:cNvSpPr>
            <a:spLocks noGrp="1"/>
          </p:cNvSpPr>
          <p:nvPr>
            <p:ph idx="1"/>
          </p:nvPr>
        </p:nvSpPr>
        <p:spPr/>
        <p:txBody>
          <a:bodyPr>
            <a:normAutofit fontScale="92500"/>
          </a:bodyPr>
          <a:lstStyle/>
          <a:p>
            <a:r>
              <a:rPr lang="en-US" dirty="0" smtClean="0"/>
              <a:t>Are mixed race, FN with European (not necessarily French)</a:t>
            </a:r>
          </a:p>
          <a:p>
            <a:r>
              <a:rPr lang="en-US" dirty="0" smtClean="0"/>
              <a:t>They claimed inherent rights, as original peoples.</a:t>
            </a:r>
          </a:p>
          <a:p>
            <a:r>
              <a:rPr lang="en-US" dirty="0" smtClean="0"/>
              <a:t>The gov’t refused to give them land, instead giving them scrip (used like money)</a:t>
            </a:r>
          </a:p>
          <a:p>
            <a:r>
              <a:rPr lang="en-US" dirty="0" smtClean="0"/>
              <a:t>After lobbying for Metis land, the gov’t gave 12 reserve style settlements, which were soon closed because they were unsuitable for farming, hunting or fishing.</a:t>
            </a:r>
            <a:endParaRPr lang="en-US" dirty="0"/>
          </a:p>
        </p:txBody>
      </p:sp>
    </p:spTree>
    <p:extLst>
      <p:ext uri="{BB962C8B-B14F-4D97-AF65-F5344CB8AC3E}">
        <p14:creationId xmlns:p14="http://schemas.microsoft.com/office/powerpoint/2010/main" val="18743913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It was not until 1990 that Metis were granted land in the form we now know it.</a:t>
            </a:r>
          </a:p>
          <a:p>
            <a:r>
              <a:rPr lang="en-US" dirty="0" smtClean="0"/>
              <a:t>They now have protected hunting and fishing rights, and can benefit from land development or resources on their property, even though it technically belongs to the government.</a:t>
            </a:r>
          </a:p>
          <a:p>
            <a:r>
              <a:rPr lang="en-US" dirty="0" smtClean="0"/>
              <a:t>Should </a:t>
            </a:r>
            <a:r>
              <a:rPr lang="en-US" err="1" smtClean="0"/>
              <a:t>FN</a:t>
            </a:r>
            <a:r>
              <a:rPr lang="en-US" smtClean="0"/>
              <a:t>, Metis </a:t>
            </a:r>
            <a:r>
              <a:rPr lang="en-US" dirty="0" smtClean="0"/>
              <a:t>be able to sell their land?</a:t>
            </a:r>
            <a:endParaRPr lang="en-US" dirty="0"/>
          </a:p>
        </p:txBody>
      </p:sp>
    </p:spTree>
    <p:extLst>
      <p:ext uri="{BB962C8B-B14F-4D97-AF65-F5344CB8AC3E}">
        <p14:creationId xmlns:p14="http://schemas.microsoft.com/office/powerpoint/2010/main" val="1558868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do these groups have collective rights and other groups don’t?</a:t>
            </a:r>
            <a:endParaRPr lang="en-US" dirty="0"/>
          </a:p>
        </p:txBody>
      </p:sp>
      <p:sp>
        <p:nvSpPr>
          <p:cNvPr id="3" name="Content Placeholder 2"/>
          <p:cNvSpPr>
            <a:spLocks noGrp="1"/>
          </p:cNvSpPr>
          <p:nvPr>
            <p:ph idx="1"/>
          </p:nvPr>
        </p:nvSpPr>
        <p:spPr/>
        <p:txBody>
          <a:bodyPr/>
          <a:lstStyle/>
          <a:p>
            <a:r>
              <a:rPr lang="en-US" dirty="0" smtClean="0"/>
              <a:t>These groups played a large part in Canada as it exists today.  They all contributed to our history and our growth.</a:t>
            </a:r>
          </a:p>
          <a:p>
            <a:r>
              <a:rPr lang="en-US" dirty="0" smtClean="0"/>
              <a:t>Let’s take a look at the different groups…</a:t>
            </a:r>
            <a:endParaRPr lang="en-US" dirty="0"/>
          </a:p>
        </p:txBody>
      </p:sp>
    </p:spTree>
    <p:extLst>
      <p:ext uri="{BB962C8B-B14F-4D97-AF65-F5344CB8AC3E}">
        <p14:creationId xmlns:p14="http://schemas.microsoft.com/office/powerpoint/2010/main" val="1062205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Nations</a:t>
            </a:r>
            <a:endParaRPr lang="en-US" dirty="0"/>
          </a:p>
        </p:txBody>
      </p:sp>
      <p:sp>
        <p:nvSpPr>
          <p:cNvPr id="3" name="Content Placeholder 2"/>
          <p:cNvSpPr>
            <a:spLocks noGrp="1"/>
          </p:cNvSpPr>
          <p:nvPr>
            <p:ph idx="1"/>
          </p:nvPr>
        </p:nvSpPr>
        <p:spPr/>
        <p:txBody>
          <a:bodyPr>
            <a:normAutofit lnSpcReduction="10000"/>
          </a:bodyPr>
          <a:lstStyle/>
          <a:p>
            <a:r>
              <a:rPr lang="en-US" dirty="0" smtClean="0"/>
              <a:t>The Numbered Treaties are historic agreements.</a:t>
            </a:r>
          </a:p>
          <a:p>
            <a:r>
              <a:rPr lang="en-US" dirty="0" smtClean="0"/>
              <a:t>They originated from the Royal Proclamation of 1763. (England beat France in the 7 Years War, giving them control of the land that would become Canada (1867).</a:t>
            </a:r>
          </a:p>
          <a:p>
            <a:r>
              <a:rPr lang="en-US" dirty="0" smtClean="0"/>
              <a:t>This recognized First Nations as a collective identity, gave them rights to land and the ability to negotiate.</a:t>
            </a:r>
            <a:endParaRPr lang="en-US" dirty="0"/>
          </a:p>
        </p:txBody>
      </p:sp>
    </p:spTree>
    <p:extLst>
      <p:ext uri="{BB962C8B-B14F-4D97-AF65-F5344CB8AC3E}">
        <p14:creationId xmlns:p14="http://schemas.microsoft.com/office/powerpoint/2010/main" val="8014246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did the agreement cover?</a:t>
            </a:r>
            <a:br>
              <a:rPr lang="en-US" dirty="0" smtClean="0"/>
            </a:br>
            <a:r>
              <a:rPr lang="en-US" dirty="0" smtClean="0"/>
              <a:t>Why did they make a deal?</a:t>
            </a:r>
            <a:endParaRPr lang="en-US" dirty="0"/>
          </a:p>
        </p:txBody>
      </p:sp>
      <p:sp>
        <p:nvSpPr>
          <p:cNvPr id="3" name="Content Placeholder 2"/>
          <p:cNvSpPr>
            <a:spLocks noGrp="1"/>
          </p:cNvSpPr>
          <p:nvPr>
            <p:ph idx="1"/>
          </p:nvPr>
        </p:nvSpPr>
        <p:spPr/>
        <p:txBody>
          <a:bodyPr>
            <a:normAutofit fontScale="92500"/>
          </a:bodyPr>
          <a:lstStyle/>
          <a:p>
            <a:r>
              <a:rPr lang="en-US" dirty="0" smtClean="0"/>
              <a:t>First Nations agreed to share the land in peace and the government agreed to provide land (reserves), hunting and fishing rights, education and pay annuities (yearly payments)</a:t>
            </a:r>
          </a:p>
          <a:p>
            <a:r>
              <a:rPr lang="en-US" dirty="0" smtClean="0"/>
              <a:t>Both wanted to avoid war, First Nations were in a difficult period (smallpox, loss of buffalo, loss of fur trade) with an uncertain future.</a:t>
            </a:r>
          </a:p>
          <a:p>
            <a:r>
              <a:rPr lang="en-US" dirty="0" smtClean="0"/>
              <a:t>The English wanted to open the west via a railroad that was needed for confederation.</a:t>
            </a:r>
            <a:endParaRPr lang="en-US" dirty="0"/>
          </a:p>
        </p:txBody>
      </p:sp>
    </p:spTree>
    <p:extLst>
      <p:ext uri="{BB962C8B-B14F-4D97-AF65-F5344CB8AC3E}">
        <p14:creationId xmlns:p14="http://schemas.microsoft.com/office/powerpoint/2010/main" val="27058316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9714" y="274638"/>
            <a:ext cx="7707086" cy="414791"/>
          </a:xfrm>
        </p:spPr>
        <p:txBody>
          <a:bodyPr>
            <a:normAutofit fontScale="90000"/>
          </a:bodyPr>
          <a:lstStyle/>
          <a:p>
            <a:r>
              <a:rPr lang="en-US" dirty="0" smtClean="0"/>
              <a:t>What problems arose?</a:t>
            </a:r>
            <a:br>
              <a:rPr lang="en-US" dirty="0" smtClean="0"/>
            </a:br>
            <a:endParaRPr lang="en-US" dirty="0"/>
          </a:p>
        </p:txBody>
      </p:sp>
      <p:sp>
        <p:nvSpPr>
          <p:cNvPr id="3" name="Content Placeholder 2"/>
          <p:cNvSpPr>
            <a:spLocks noGrp="1"/>
          </p:cNvSpPr>
          <p:nvPr>
            <p:ph idx="1"/>
          </p:nvPr>
        </p:nvSpPr>
        <p:spPr/>
        <p:txBody>
          <a:bodyPr/>
          <a:lstStyle/>
          <a:p>
            <a:r>
              <a:rPr lang="en-US" dirty="0" smtClean="0"/>
              <a:t>Perspectives-the gov’t believed FN gave up their land under the treaties…FN disagree and in some cases don’t even believe land can be owned.</a:t>
            </a:r>
          </a:p>
          <a:p>
            <a:r>
              <a:rPr lang="en-US" dirty="0" smtClean="0"/>
              <a:t>Language barriers-every agreement was done through translators (not always reliable).  The written records (English) vary greatly from the oral (FN) records.</a:t>
            </a:r>
            <a:endParaRPr lang="en-US" dirty="0"/>
          </a:p>
        </p:txBody>
      </p:sp>
    </p:spTree>
    <p:extLst>
      <p:ext uri="{BB962C8B-B14F-4D97-AF65-F5344CB8AC3E}">
        <p14:creationId xmlns:p14="http://schemas.microsoft.com/office/powerpoint/2010/main" val="33549716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Treaty perspectives</a:t>
            </a:r>
            <a:endParaRPr lang="en-US" dirty="0"/>
          </a:p>
        </p:txBody>
      </p:sp>
      <p:sp>
        <p:nvSpPr>
          <p:cNvPr id="3" name="Content Placeholder 2"/>
          <p:cNvSpPr>
            <a:spLocks noGrp="1"/>
          </p:cNvSpPr>
          <p:nvPr>
            <p:ph idx="1"/>
          </p:nvPr>
        </p:nvSpPr>
        <p:spPr/>
        <p:txBody>
          <a:bodyPr/>
          <a:lstStyle/>
          <a:p>
            <a:r>
              <a:rPr lang="en-US" dirty="0" smtClean="0"/>
              <a:t>“What we speak of will last as long as the sun shines and the river runs.  We are looking to the future of our children’s children.” (Cree spokesman, 1876)</a:t>
            </a:r>
            <a:endParaRPr lang="en-US" dirty="0"/>
          </a:p>
          <a:p>
            <a:r>
              <a:rPr lang="en-US" dirty="0" smtClean="0"/>
              <a:t>“I see them enjoying their hunting and fishing as before, I see them retaining their old modes of living with the Queen’s gift in addition.” (Canada spokesman, 1876)</a:t>
            </a:r>
            <a:endParaRPr lang="en-US" dirty="0"/>
          </a:p>
        </p:txBody>
      </p:sp>
    </p:spTree>
    <p:extLst>
      <p:ext uri="{BB962C8B-B14F-4D97-AF65-F5344CB8AC3E}">
        <p14:creationId xmlns:p14="http://schemas.microsoft.com/office/powerpoint/2010/main" val="28159573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Analyze</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question on page 130 as it relates to the info beneath about the Indian Act.</a:t>
            </a:r>
          </a:p>
          <a:p>
            <a:r>
              <a:rPr lang="en-US" dirty="0" smtClean="0"/>
              <a:t>Perspective from Treaty 7 as it relates to Residential Schools.</a:t>
            </a:r>
          </a:p>
          <a:p>
            <a:r>
              <a:rPr lang="en-US" dirty="0" smtClean="0"/>
              <a:t>The info on the following pages shows FN perspective that Treaties are agreements that are meant to last forever, while the gov’t has tried to change them or not honor them, until collective rights were guaranteed to FNMI in </a:t>
            </a:r>
            <a:r>
              <a:rPr lang="en-US" smtClean="0"/>
              <a:t>the Constitution (1982).</a:t>
            </a:r>
            <a:endParaRPr lang="en-US" dirty="0"/>
          </a:p>
        </p:txBody>
      </p:sp>
    </p:spTree>
    <p:extLst>
      <p:ext uri="{BB962C8B-B14F-4D97-AF65-F5344CB8AC3E}">
        <p14:creationId xmlns:p14="http://schemas.microsoft.com/office/powerpoint/2010/main" val="1500047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Law </a:t>
            </a:r>
            <a:r>
              <a:rPr lang="en-US" dirty="0" err="1" smtClean="0"/>
              <a:t>vs</a:t>
            </a:r>
            <a:r>
              <a:rPr lang="en-US" dirty="0" smtClean="0"/>
              <a:t> Policy</a:t>
            </a:r>
            <a:endParaRPr lang="en-US" dirty="0"/>
          </a:p>
        </p:txBody>
      </p:sp>
      <p:sp>
        <p:nvSpPr>
          <p:cNvPr id="3" name="Content Placeholder 2"/>
          <p:cNvSpPr>
            <a:spLocks noGrp="1"/>
          </p:cNvSpPr>
          <p:nvPr>
            <p:ph idx="1"/>
          </p:nvPr>
        </p:nvSpPr>
        <p:spPr/>
        <p:txBody>
          <a:bodyPr/>
          <a:lstStyle/>
          <a:p>
            <a:r>
              <a:rPr lang="en-US" dirty="0" smtClean="0"/>
              <a:t>A law describes </a:t>
            </a:r>
            <a:r>
              <a:rPr lang="en-US" u="sng" dirty="0" smtClean="0"/>
              <a:t>what</a:t>
            </a:r>
            <a:r>
              <a:rPr lang="en-US" dirty="0" smtClean="0"/>
              <a:t> has to happen.  A policy describes </a:t>
            </a:r>
            <a:r>
              <a:rPr lang="en-US" u="sng" dirty="0" smtClean="0"/>
              <a:t>how</a:t>
            </a:r>
            <a:r>
              <a:rPr lang="en-US" dirty="0" smtClean="0"/>
              <a:t> it will happen.</a:t>
            </a:r>
          </a:p>
          <a:p>
            <a:r>
              <a:rPr lang="en-US" dirty="0" smtClean="0"/>
              <a:t>For example, the numbered treaties stated that the federal government was responsible for the education of FN.  (LAW)</a:t>
            </a:r>
          </a:p>
          <a:p>
            <a:r>
              <a:rPr lang="en-US" dirty="0" smtClean="0"/>
              <a:t>Canada then created the Residential Schools (policy) to support the law.</a:t>
            </a:r>
            <a:endParaRPr lang="en-US" dirty="0"/>
          </a:p>
        </p:txBody>
      </p:sp>
    </p:spTree>
    <p:extLst>
      <p:ext uri="{BB962C8B-B14F-4D97-AF65-F5344CB8AC3E}">
        <p14:creationId xmlns:p14="http://schemas.microsoft.com/office/powerpoint/2010/main" val="39428421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Canadian Constitution 1982</a:t>
            </a:r>
            <a:endParaRPr lang="en-US" dirty="0"/>
          </a:p>
        </p:txBody>
      </p:sp>
      <p:sp>
        <p:nvSpPr>
          <p:cNvPr id="3" name="Content Placeholder 2"/>
          <p:cNvSpPr>
            <a:spLocks noGrp="1"/>
          </p:cNvSpPr>
          <p:nvPr>
            <p:ph idx="1"/>
          </p:nvPr>
        </p:nvSpPr>
        <p:spPr/>
        <p:txBody>
          <a:bodyPr/>
          <a:lstStyle/>
          <a:p>
            <a:r>
              <a:rPr lang="en-US" dirty="0" smtClean="0"/>
              <a:t>Entrenched the collective identity of FN, Metis and Inuit.</a:t>
            </a:r>
          </a:p>
          <a:p>
            <a:r>
              <a:rPr lang="en-US" dirty="0" smtClean="0"/>
              <a:t>United ideologies of civil rights and system of government.  Basically, who are we?  How will we operate? And what do we believe?</a:t>
            </a:r>
          </a:p>
          <a:p>
            <a:r>
              <a:rPr lang="en-US" dirty="0" smtClean="0"/>
              <a:t>Ideologies from Magna </a:t>
            </a:r>
            <a:r>
              <a:rPr lang="en-US" dirty="0" err="1" smtClean="0"/>
              <a:t>Carta</a:t>
            </a:r>
            <a:r>
              <a:rPr lang="en-US" dirty="0" smtClean="0"/>
              <a:t>, Royal Proclamation, Quebec Act </a:t>
            </a:r>
            <a:r>
              <a:rPr lang="en-US" dirty="0" err="1" smtClean="0"/>
              <a:t>etc</a:t>
            </a:r>
            <a:r>
              <a:rPr lang="en-US" dirty="0" smtClean="0"/>
              <a:t> were united and begins with CCRF.</a:t>
            </a:r>
            <a:endParaRPr lang="en-US" dirty="0"/>
          </a:p>
        </p:txBody>
      </p:sp>
    </p:spTree>
    <p:extLst>
      <p:ext uri="{BB962C8B-B14F-4D97-AF65-F5344CB8AC3E}">
        <p14:creationId xmlns:p14="http://schemas.microsoft.com/office/powerpoint/2010/main" val="41708085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160</TotalTime>
  <Words>1198</Words>
  <Application>Microsoft Macintosh PowerPoint</Application>
  <PresentationFormat>On-screen Show (4:3)</PresentationFormat>
  <Paragraphs>79</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Collective rights</vt:lpstr>
      <vt:lpstr>Why do these groups have collective rights and other groups don’t?</vt:lpstr>
      <vt:lpstr>First Nations</vt:lpstr>
      <vt:lpstr>What did the agreement cover? Why did they make a deal?</vt:lpstr>
      <vt:lpstr>What problems arose? </vt:lpstr>
      <vt:lpstr>Treaty perspectives</vt:lpstr>
      <vt:lpstr>Analyze </vt:lpstr>
      <vt:lpstr>Law vs Policy</vt:lpstr>
      <vt:lpstr>Canadian Constitution 1982</vt:lpstr>
      <vt:lpstr>Indian Act, 1876</vt:lpstr>
      <vt:lpstr>PowerPoint Presentation</vt:lpstr>
      <vt:lpstr>PowerPoint Presentation</vt:lpstr>
      <vt:lpstr>I’m going to give every student in this class $1000.00!</vt:lpstr>
      <vt:lpstr>What about the Francophones?</vt:lpstr>
      <vt:lpstr>Charter rights of official language groups</vt:lpstr>
      <vt:lpstr>PowerPoint Presentation</vt:lpstr>
      <vt:lpstr>Protecting French langauge</vt:lpstr>
      <vt:lpstr>Metis</vt:lpstr>
      <vt:lpstr>PowerPoint Presentation</vt:lpstr>
    </vt:vector>
  </TitlesOfParts>
  <Company>Fort McMurray Catholic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Collective rights</dc:title>
  <dc:creator>FMCSD Staff</dc:creator>
  <cp:lastModifiedBy>FMCSD Staff</cp:lastModifiedBy>
  <cp:revision>20</cp:revision>
  <dcterms:created xsi:type="dcterms:W3CDTF">2014-01-04T18:50:58Z</dcterms:created>
  <dcterms:modified xsi:type="dcterms:W3CDTF">2014-01-26T21:40:47Z</dcterms:modified>
</cp:coreProperties>
</file>